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30"/>
  </p:notesMasterIdLst>
  <p:handoutMasterIdLst>
    <p:handoutMasterId r:id="rId31"/>
  </p:handoutMasterIdLst>
  <p:sldIdLst>
    <p:sldId id="256" r:id="rId4"/>
    <p:sldId id="311" r:id="rId5"/>
    <p:sldId id="453" r:id="rId6"/>
    <p:sldId id="454" r:id="rId7"/>
    <p:sldId id="470" r:id="rId8"/>
    <p:sldId id="329" r:id="rId9"/>
    <p:sldId id="440" r:id="rId10"/>
    <p:sldId id="455" r:id="rId11"/>
    <p:sldId id="330" r:id="rId12"/>
    <p:sldId id="333" r:id="rId13"/>
    <p:sldId id="334" r:id="rId14"/>
    <p:sldId id="341" r:id="rId15"/>
    <p:sldId id="457" r:id="rId16"/>
    <p:sldId id="466" r:id="rId17"/>
    <p:sldId id="467" r:id="rId18"/>
    <p:sldId id="458" r:id="rId19"/>
    <p:sldId id="460" r:id="rId20"/>
    <p:sldId id="461" r:id="rId21"/>
    <p:sldId id="464" r:id="rId22"/>
    <p:sldId id="463" r:id="rId23"/>
    <p:sldId id="462" r:id="rId24"/>
    <p:sldId id="469" r:id="rId25"/>
    <p:sldId id="468" r:id="rId26"/>
    <p:sldId id="471" r:id="rId27"/>
    <p:sldId id="322" r:id="rId28"/>
    <p:sldId id="312" r:id="rId29"/>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nknown unknown" initials="un" lastIdx="11" clrIdx="0"/>
  <p:cmAuthor id="1" name="Mark Constas" initials="MC" lastIdx="3" clrIdx="1"/>
  <p:cmAuthor id="2" name="Chris Barrett" initials="CB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4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09" autoAdjust="0"/>
    <p:restoredTop sz="80300" autoAdjust="0"/>
  </p:normalViewPr>
  <p:slideViewPr>
    <p:cSldViewPr>
      <p:cViewPr varScale="1">
        <p:scale>
          <a:sx n="83" d="100"/>
          <a:sy n="83" d="100"/>
        </p:scale>
        <p:origin x="72"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900"/>
    </p:cViewPr>
  </p:sorterViewPr>
  <p:notesViewPr>
    <p:cSldViewPr>
      <p:cViewPr varScale="1">
        <p:scale>
          <a:sx n="82" d="100"/>
          <a:sy n="82" d="100"/>
        </p:scale>
        <p:origin x="-1962"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2329" cy="461963"/>
          </a:xfrm>
          <a:prstGeom prst="rect">
            <a:avLst/>
          </a:prstGeom>
        </p:spPr>
        <p:txBody>
          <a:bodyPr vert="horz" lIns="90974" tIns="45487" rIns="90974" bIns="45487" rtlCol="0"/>
          <a:lstStyle>
            <a:lvl1pPr algn="l">
              <a:defRPr sz="1200"/>
            </a:lvl1pPr>
          </a:lstStyle>
          <a:p>
            <a:endParaRPr lang="en-US"/>
          </a:p>
        </p:txBody>
      </p:sp>
      <p:sp>
        <p:nvSpPr>
          <p:cNvPr id="3" name="Date Placeholder 2"/>
          <p:cNvSpPr>
            <a:spLocks noGrp="1"/>
          </p:cNvSpPr>
          <p:nvPr>
            <p:ph type="dt" sz="quarter" idx="1"/>
          </p:nvPr>
        </p:nvSpPr>
        <p:spPr>
          <a:xfrm>
            <a:off x="3936173" y="1"/>
            <a:ext cx="3012329" cy="461963"/>
          </a:xfrm>
          <a:prstGeom prst="rect">
            <a:avLst/>
          </a:prstGeom>
        </p:spPr>
        <p:txBody>
          <a:bodyPr vert="horz" lIns="90974" tIns="45487" rIns="90974" bIns="45487" rtlCol="0"/>
          <a:lstStyle>
            <a:lvl1pPr algn="r">
              <a:defRPr sz="1200"/>
            </a:lvl1pPr>
          </a:lstStyle>
          <a:p>
            <a:fld id="{B05E27A8-4892-4154-B52D-D6DF57E64DF0}" type="datetimeFigureOut">
              <a:rPr lang="en-US" smtClean="0"/>
              <a:pPr/>
              <a:t>11/7/2015</a:t>
            </a:fld>
            <a:endParaRPr lang="en-US"/>
          </a:p>
        </p:txBody>
      </p:sp>
      <p:sp>
        <p:nvSpPr>
          <p:cNvPr id="4" name="Footer Placeholder 3"/>
          <p:cNvSpPr>
            <a:spLocks noGrp="1"/>
          </p:cNvSpPr>
          <p:nvPr>
            <p:ph type="ftr" sz="quarter" idx="2"/>
          </p:nvPr>
        </p:nvSpPr>
        <p:spPr>
          <a:xfrm>
            <a:off x="1" y="8772526"/>
            <a:ext cx="3012329" cy="461963"/>
          </a:xfrm>
          <a:prstGeom prst="rect">
            <a:avLst/>
          </a:prstGeom>
        </p:spPr>
        <p:txBody>
          <a:bodyPr vert="horz" lIns="90974" tIns="45487" rIns="90974" bIns="45487" rtlCol="0" anchor="b"/>
          <a:lstStyle>
            <a:lvl1pPr algn="l">
              <a:defRPr sz="1200"/>
            </a:lvl1pPr>
          </a:lstStyle>
          <a:p>
            <a:endParaRPr lang="en-US"/>
          </a:p>
        </p:txBody>
      </p:sp>
      <p:sp>
        <p:nvSpPr>
          <p:cNvPr id="5" name="Slide Number Placeholder 4"/>
          <p:cNvSpPr>
            <a:spLocks noGrp="1"/>
          </p:cNvSpPr>
          <p:nvPr>
            <p:ph type="sldNum" sz="quarter" idx="3"/>
          </p:nvPr>
        </p:nvSpPr>
        <p:spPr>
          <a:xfrm>
            <a:off x="3936173" y="8772526"/>
            <a:ext cx="3012329" cy="461963"/>
          </a:xfrm>
          <a:prstGeom prst="rect">
            <a:avLst/>
          </a:prstGeom>
        </p:spPr>
        <p:txBody>
          <a:bodyPr vert="horz" lIns="90974" tIns="45487" rIns="90974" bIns="45487" rtlCol="0" anchor="b"/>
          <a:lstStyle>
            <a:lvl1pPr algn="r">
              <a:defRPr sz="1200"/>
            </a:lvl1pPr>
          </a:lstStyle>
          <a:p>
            <a:fld id="{6185E82F-0DA1-4CAE-A04F-3CD01576310E}" type="slidenum">
              <a:rPr lang="en-US" smtClean="0"/>
              <a:pPr/>
              <a:t>‹#›</a:t>
            </a:fld>
            <a:endParaRPr lang="en-US"/>
          </a:p>
        </p:txBody>
      </p:sp>
    </p:spTree>
    <p:extLst>
      <p:ext uri="{BB962C8B-B14F-4D97-AF65-F5344CB8AC3E}">
        <p14:creationId xmlns:p14="http://schemas.microsoft.com/office/powerpoint/2010/main" val="4105298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0974" tIns="45487" rIns="90974" bIns="45487" rtlCol="0"/>
          <a:lstStyle>
            <a:lvl1pPr algn="l">
              <a:defRPr sz="1200"/>
            </a:lvl1pPr>
          </a:lstStyle>
          <a:p>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0974" tIns="45487" rIns="90974" bIns="45487" rtlCol="0"/>
          <a:lstStyle>
            <a:lvl1pPr algn="r">
              <a:defRPr sz="1200"/>
            </a:lvl1pPr>
          </a:lstStyle>
          <a:p>
            <a:fld id="{7441F709-1019-4B5E-A58B-2717B614BF2E}" type="datetimeFigureOut">
              <a:rPr lang="en-US" smtClean="0"/>
              <a:pPr/>
              <a:t>11/7/2015</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0974" tIns="45487" rIns="90974" bIns="45487"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0974" tIns="45487" rIns="90974" bIns="454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70"/>
            <a:ext cx="3011699" cy="461804"/>
          </a:xfrm>
          <a:prstGeom prst="rect">
            <a:avLst/>
          </a:prstGeom>
        </p:spPr>
        <p:txBody>
          <a:bodyPr vert="horz" lIns="90974" tIns="45487" rIns="90974" bIns="454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0"/>
            <a:ext cx="3011699" cy="461804"/>
          </a:xfrm>
          <a:prstGeom prst="rect">
            <a:avLst/>
          </a:prstGeom>
        </p:spPr>
        <p:txBody>
          <a:bodyPr vert="horz" lIns="90974" tIns="45487" rIns="90974" bIns="45487" rtlCol="0" anchor="b"/>
          <a:lstStyle>
            <a:lvl1pPr algn="r">
              <a:defRPr sz="1200"/>
            </a:lvl1pPr>
          </a:lstStyle>
          <a:p>
            <a:fld id="{A0874382-BF8E-4DDF-96A0-73C4B7F6E3E2}" type="slidenum">
              <a:rPr lang="en-US" smtClean="0"/>
              <a:pPr/>
              <a:t>‹#›</a:t>
            </a:fld>
            <a:endParaRPr lang="en-US" dirty="0"/>
          </a:p>
        </p:txBody>
      </p:sp>
    </p:spTree>
    <p:extLst>
      <p:ext uri="{BB962C8B-B14F-4D97-AF65-F5344CB8AC3E}">
        <p14:creationId xmlns:p14="http://schemas.microsoft.com/office/powerpoint/2010/main" val="2809566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2</a:t>
            </a:fld>
            <a:endParaRPr lang="en-US" dirty="0"/>
          </a:p>
        </p:txBody>
      </p:sp>
    </p:spTree>
    <p:extLst>
      <p:ext uri="{BB962C8B-B14F-4D97-AF65-F5344CB8AC3E}">
        <p14:creationId xmlns:p14="http://schemas.microsoft.com/office/powerpoint/2010/main" val="343717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045CC4-B367-4478-A1BC-DD481B18020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5897CD-7F5F-49CC-9EFF-D669730FA6E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F5331-51F2-4B57-B29E-0E046D414DD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984C49-8E1D-43EF-A29A-8F0293BCD01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25C77F-CE4B-411F-8DEC-7796D8504C0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EEBDA9-8DAF-4A96-A45A-C904E65B4CF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8E3315-7CB4-49FA-BDC9-2647988B04F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A5C9C-BDE1-4F2B-87D7-D7B8414A718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60688E-26BF-42CB-9B20-3F245BC6864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80241-5CFE-4131-8F4C-765668E11D7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F91BA-7238-4992-866A-3F6456D1EDB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46512E-2F75-4124-8CF6-6E27E5D4E3FA}"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0A925-979D-46BB-B0C8-3B20DE5AB06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6A52B4-3E4C-4C49-9DFC-822C9339D8A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97987-5A7C-4D1F-9764-AC62594E5AA8}"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CFF224-FC5C-4FF6-B592-957DB1AAB25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8ECCED-BE80-4923-85BC-3A994D1F7C5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2E5193-FE29-4994-8F0D-48BB119C34EB}"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3D461D-004A-462B-B444-A44B43D1713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3D0B0-0FF7-481A-8C5E-E1C2DD9F103C}"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EE1F2D-9577-4D5D-AA0B-292890EE52C8}"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5CF60-CC65-408B-85CF-DDCDC96AF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11/7/2015</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D0A39545-C29A-4219-9954-8CBAD17CD477}" type="datetimeFigureOut">
              <a:rPr lang="en-US" smtClean="0"/>
              <a:pPr/>
              <a:t>11/7/2015</a:t>
            </a:fld>
            <a:endParaRPr lang="en-US" dirty="0"/>
          </a:p>
        </p:txBody>
      </p:sp>
      <p:sp>
        <p:nvSpPr>
          <p:cNvPr id="287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287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299FDD7-F7E5-4BF5-ACCF-5D1D44779CF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8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a:p>
        </p:txBody>
      </p:sp>
      <p:sp>
        <p:nvSpPr>
          <p:cNvPr id="288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pPr>
              <a:defRPr/>
            </a:pPr>
            <a:endParaRPr lang="en-US"/>
          </a:p>
        </p:txBody>
      </p:sp>
      <p:sp>
        <p:nvSpPr>
          <p:cNvPr id="288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09042F12-B1C6-4FC0-98D0-EC25156C45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a:p>
        </p:txBody>
      </p:sp>
      <p:sp>
        <p:nvSpPr>
          <p:cNvPr id="2918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pPr>
              <a:defRPr/>
            </a:pPr>
            <a:endParaRPr lang="en-US"/>
          </a:p>
        </p:txBody>
      </p:sp>
      <p:sp>
        <p:nvSpPr>
          <p:cNvPr id="2918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EBB05BFC-9CD9-43B3-8F3E-99C41BBB72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1470025"/>
          </a:xfrm>
        </p:spPr>
        <p:txBody>
          <a:bodyPr>
            <a:normAutofit fontScale="90000"/>
          </a:bodyPr>
          <a:lstStyle/>
          <a:p>
            <a:r>
              <a:rPr lang="en-US" sz="2800" dirty="0" smtClean="0">
                <a:latin typeface="Georgia" pitchFamily="18" charset="0"/>
              </a:rPr>
              <a:t>Christopher </a:t>
            </a:r>
            <a:r>
              <a:rPr lang="en-US" sz="2800" dirty="0">
                <a:latin typeface="Georgia" pitchFamily="18" charset="0"/>
              </a:rPr>
              <a:t>B. </a:t>
            </a:r>
            <a:r>
              <a:rPr lang="en-US" sz="2800" dirty="0" smtClean="0">
                <a:latin typeface="Georgia" pitchFamily="18" charset="0"/>
              </a:rPr>
              <a:t>Barrett</a:t>
            </a:r>
            <a:br>
              <a:rPr lang="en-US" sz="2800" dirty="0" smtClean="0">
                <a:latin typeface="Georgia" pitchFamily="18" charset="0"/>
              </a:rPr>
            </a:br>
            <a:r>
              <a:rPr lang="en-US" sz="2800" dirty="0" smtClean="0">
                <a:latin typeface="Georgia" pitchFamily="18" charset="0"/>
              </a:rPr>
              <a:t>Charles H. Dyson School of Applied Economics &amp; Management</a:t>
            </a:r>
            <a:br>
              <a:rPr lang="en-US" sz="2800" dirty="0" smtClean="0">
                <a:latin typeface="Georgia" pitchFamily="18" charset="0"/>
              </a:rPr>
            </a:br>
            <a:r>
              <a:rPr lang="en-US" sz="2700" dirty="0" smtClean="0">
                <a:latin typeface="Georgia" pitchFamily="18" charset="0"/>
              </a:rPr>
              <a:t>Cornell </a:t>
            </a:r>
            <a:r>
              <a:rPr lang="en-US" sz="2700" dirty="0" smtClean="0">
                <a:latin typeface="Georgia" pitchFamily="18" charset="0"/>
              </a:rPr>
              <a:t>University</a:t>
            </a:r>
            <a:br>
              <a:rPr lang="en-US" sz="2700" dirty="0" smtClean="0">
                <a:latin typeface="Georgia" pitchFamily="18" charset="0"/>
              </a:rPr>
            </a:br>
            <a:r>
              <a:rPr lang="en-US" sz="2700" dirty="0" smtClean="0">
                <a:latin typeface="Georgia" pitchFamily="18" charset="0"/>
              </a:rPr>
              <a:t/>
            </a:r>
            <a:br>
              <a:rPr lang="en-US" sz="2700" dirty="0" smtClean="0">
                <a:latin typeface="Georgia" pitchFamily="18" charset="0"/>
              </a:rPr>
            </a:br>
            <a:r>
              <a:rPr lang="en-US" sz="2700" dirty="0" smtClean="0">
                <a:latin typeface="Georgia" pitchFamily="18" charset="0"/>
              </a:rPr>
              <a:t>J.W. Lecture </a:t>
            </a:r>
            <a:r>
              <a:rPr lang="en-US" sz="2700" dirty="0" smtClean="0">
                <a:latin typeface="Georgia" pitchFamily="18" charset="0"/>
              </a:rPr>
              <a:t>at </a:t>
            </a:r>
            <a:r>
              <a:rPr lang="en-US" sz="2700" dirty="0" smtClean="0">
                <a:latin typeface="Georgia" pitchFamily="18" charset="0"/>
              </a:rPr>
              <a:t>the University </a:t>
            </a:r>
            <a:r>
              <a:rPr lang="en-US" sz="2700" dirty="0" smtClean="0">
                <a:latin typeface="Georgia" pitchFamily="18" charset="0"/>
              </a:rPr>
              <a:t>of </a:t>
            </a:r>
            <a:r>
              <a:rPr lang="en-US" sz="2700" dirty="0" smtClean="0">
                <a:latin typeface="Georgia" pitchFamily="18" charset="0"/>
              </a:rPr>
              <a:t>Georgia</a:t>
            </a:r>
            <a:br>
              <a:rPr lang="en-US" sz="2700" dirty="0" smtClean="0">
                <a:latin typeface="Georgia" pitchFamily="18" charset="0"/>
              </a:rPr>
            </a:br>
            <a:r>
              <a:rPr lang="en-US" sz="2700" dirty="0" smtClean="0">
                <a:latin typeface="Georgia" pitchFamily="18" charset="0"/>
              </a:rPr>
              <a:t>November 19</a:t>
            </a:r>
            <a:r>
              <a:rPr lang="en-US" sz="2700" dirty="0" smtClean="0">
                <a:latin typeface="Georgia" pitchFamily="18" charset="0"/>
              </a:rPr>
              <a:t>, </a:t>
            </a:r>
            <a:r>
              <a:rPr lang="en-US" sz="2700" dirty="0" smtClean="0">
                <a:latin typeface="Georgia" pitchFamily="18" charset="0"/>
              </a:rPr>
              <a:t>2015</a:t>
            </a:r>
          </a:p>
        </p:txBody>
      </p:sp>
      <p:sp>
        <p:nvSpPr>
          <p:cNvPr id="3" name="TextBox 2"/>
          <p:cNvSpPr txBox="1"/>
          <p:nvPr/>
        </p:nvSpPr>
        <p:spPr>
          <a:xfrm>
            <a:off x="228600" y="1905000"/>
            <a:ext cx="8686800" cy="1938992"/>
          </a:xfrm>
          <a:prstGeom prst="rect">
            <a:avLst/>
          </a:prstGeom>
          <a:noFill/>
        </p:spPr>
        <p:txBody>
          <a:bodyPr wrap="square" rtlCol="0">
            <a:spAutoFit/>
          </a:bodyPr>
          <a:lstStyle/>
          <a:p>
            <a:pPr algn="ctr" fontAlgn="base"/>
            <a:r>
              <a:rPr lang="en-US" sz="4000" b="1" dirty="0">
                <a:latin typeface="Georgia" panose="02040502050405020303" pitchFamily="18" charset="0"/>
              </a:rPr>
              <a:t>Development Resilience: </a:t>
            </a:r>
            <a:endParaRPr lang="en-US" sz="4000" b="1" dirty="0" smtClean="0">
              <a:latin typeface="Georgia" panose="02040502050405020303" pitchFamily="18" charset="0"/>
            </a:endParaRPr>
          </a:p>
          <a:p>
            <a:pPr algn="ctr" fontAlgn="base"/>
            <a:r>
              <a:rPr lang="en-US" sz="4000" b="1" dirty="0" smtClean="0">
                <a:latin typeface="Georgia" panose="02040502050405020303" pitchFamily="18" charset="0"/>
              </a:rPr>
              <a:t>Theory</a:t>
            </a:r>
            <a:r>
              <a:rPr lang="en-US" sz="4000" b="1" dirty="0">
                <a:latin typeface="Georgia" panose="02040502050405020303" pitchFamily="18" charset="0"/>
              </a:rPr>
              <a:t>, Measurement</a:t>
            </a:r>
          </a:p>
          <a:p>
            <a:pPr algn="ctr" fontAlgn="base"/>
            <a:r>
              <a:rPr lang="en-US" sz="4000" b="1" dirty="0" smtClean="0">
                <a:latin typeface="Georgia" panose="02040502050405020303" pitchFamily="18" charset="0"/>
              </a:rPr>
              <a:t>&amp; Implications</a:t>
            </a:r>
            <a:endParaRPr lang="en-US" sz="4000" b="1" dirty="0">
              <a:latin typeface="Georgia" panose="02040502050405020303"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2" name="TextBox 1"/>
          <p:cNvSpPr txBox="1"/>
          <p:nvPr/>
        </p:nvSpPr>
        <p:spPr>
          <a:xfrm>
            <a:off x="457200" y="4122945"/>
            <a:ext cx="8458200" cy="2554545"/>
          </a:xfrm>
          <a:prstGeom prst="rect">
            <a:avLst/>
          </a:prstGeom>
          <a:noFill/>
        </p:spPr>
        <p:txBody>
          <a:bodyPr wrap="square" rtlCol="0">
            <a:spAutoFit/>
          </a:bodyPr>
          <a:lstStyle/>
          <a:p>
            <a:r>
              <a:rPr lang="en-US" sz="2000" dirty="0">
                <a:latin typeface="Georgia" pitchFamily="18" charset="0"/>
              </a:rPr>
              <a:t>For the current non-poor, seek </a:t>
            </a:r>
            <a:r>
              <a:rPr lang="en-US" sz="2000" dirty="0" smtClean="0">
                <a:latin typeface="Georgia" pitchFamily="18" charset="0"/>
              </a:rPr>
              <a:t>resilience/resistance </a:t>
            </a:r>
            <a:r>
              <a:rPr lang="en-US" sz="2000" dirty="0">
                <a:latin typeface="Georgia" pitchFamily="18" charset="0"/>
              </a:rPr>
              <a:t>against shocks in the ecological </a:t>
            </a:r>
            <a:r>
              <a:rPr lang="en-US" sz="2000" dirty="0" smtClean="0">
                <a:latin typeface="Georgia" pitchFamily="18" charset="0"/>
              </a:rPr>
              <a:t>sense: </a:t>
            </a:r>
            <a:r>
              <a:rPr lang="en-US" sz="2000" dirty="0">
                <a:latin typeface="Georgia" pitchFamily="18" charset="0"/>
              </a:rPr>
              <a:t>no shift to either of the lower, less desirable zones.</a:t>
            </a:r>
          </a:p>
          <a:p>
            <a:endParaRPr lang="en-US" sz="2000" dirty="0">
              <a:latin typeface="Georgia" pitchFamily="18" charset="0"/>
            </a:endParaRPr>
          </a:p>
          <a:p>
            <a:r>
              <a:rPr lang="en-US" sz="2000" dirty="0" smtClean="0">
                <a:latin typeface="Georgia" pitchFamily="18" charset="0"/>
              </a:rPr>
              <a:t>But </a:t>
            </a:r>
            <a:r>
              <a:rPr lang="en-US" sz="2000" dirty="0">
                <a:latin typeface="Georgia" pitchFamily="18" charset="0"/>
              </a:rPr>
              <a:t>for the current poor, those </a:t>
            </a:r>
            <a:r>
              <a:rPr lang="en-US" sz="2000" dirty="0" smtClean="0">
                <a:latin typeface="Georgia" pitchFamily="18" charset="0"/>
              </a:rPr>
              <a:t>in HEZ/CPZ, the </a:t>
            </a:r>
            <a:r>
              <a:rPr lang="en-US" sz="2000" dirty="0">
                <a:latin typeface="Georgia" pitchFamily="18" charset="0"/>
              </a:rPr>
              <a:t>objective is </a:t>
            </a:r>
            <a:r>
              <a:rPr lang="en-US" sz="2000" i="1" dirty="0" smtClean="0">
                <a:latin typeface="Georgia" pitchFamily="18" charset="0"/>
              </a:rPr>
              <a:t>productive disruption</a:t>
            </a:r>
            <a:r>
              <a:rPr lang="en-US" sz="2000" dirty="0">
                <a:latin typeface="Georgia" pitchFamily="18" charset="0"/>
              </a:rPr>
              <a:t>,</a:t>
            </a:r>
            <a:r>
              <a:rPr lang="en-US" sz="2000" dirty="0" smtClean="0">
                <a:latin typeface="Georgia" pitchFamily="18" charset="0"/>
              </a:rPr>
              <a:t> to shift states to the NPZ.</a:t>
            </a:r>
          </a:p>
          <a:p>
            <a:endParaRPr lang="en-US" sz="2000" dirty="0">
              <a:latin typeface="Georgia" pitchFamily="18" charset="0"/>
            </a:endParaRPr>
          </a:p>
          <a:p>
            <a:r>
              <a:rPr lang="en-US" sz="2000" b="1" i="1" dirty="0">
                <a:latin typeface="Georgia" pitchFamily="18" charset="0"/>
              </a:rPr>
              <a:t>Asymmetry</a:t>
            </a:r>
            <a:r>
              <a:rPr lang="en-US" sz="2000" dirty="0">
                <a:latin typeface="Georgia" pitchFamily="18" charset="0"/>
              </a:rPr>
              <a:t> is therefore a fundamental property of resilience </a:t>
            </a:r>
            <a:r>
              <a:rPr lang="en-US" sz="2000" dirty="0" smtClean="0">
                <a:latin typeface="Georgia" pitchFamily="18" charset="0"/>
              </a:rPr>
              <a:t>against chronic </a:t>
            </a:r>
            <a:r>
              <a:rPr lang="en-US" sz="2000" dirty="0">
                <a:latin typeface="Georgia" pitchFamily="18" charset="0"/>
              </a:rPr>
              <a:t>poverty.</a:t>
            </a:r>
            <a:r>
              <a:rPr lang="en-US" sz="2000" dirty="0" smtClean="0">
                <a:latin typeface="Georgia" pitchFamily="18" charset="0"/>
              </a:rPr>
              <a:t> Thus stability ≠ resilience.</a:t>
            </a:r>
            <a:endParaRPr lang="en-US" sz="2000" dirty="0">
              <a:latin typeface="Georgia" pitchFamily="18" charset="0"/>
            </a:endParaRPr>
          </a:p>
        </p:txBody>
      </p:sp>
      <p:sp>
        <p:nvSpPr>
          <p:cNvPr id="3" name="TextBox 2"/>
          <p:cNvSpPr txBox="1"/>
          <p:nvPr/>
        </p:nvSpPr>
        <p:spPr>
          <a:xfrm>
            <a:off x="381000" y="1295400"/>
            <a:ext cx="4191000" cy="2554545"/>
          </a:xfrm>
          <a:prstGeom prst="rect">
            <a:avLst/>
          </a:prstGeom>
          <a:noFill/>
        </p:spPr>
        <p:txBody>
          <a:bodyPr wrap="square" rtlCol="0">
            <a:spAutoFit/>
          </a:bodyPr>
          <a:lstStyle/>
          <a:p>
            <a:r>
              <a:rPr lang="en-US" sz="2000" dirty="0">
                <a:latin typeface="Georgia" pitchFamily="18" charset="0"/>
              </a:rPr>
              <a:t>The development ambition is </a:t>
            </a:r>
            <a:r>
              <a:rPr lang="en-US" sz="2000" dirty="0" smtClean="0">
                <a:latin typeface="Georgia" pitchFamily="18" charset="0"/>
              </a:rPr>
              <a:t>to move </a:t>
            </a:r>
            <a:r>
              <a:rPr lang="en-US" sz="2000" dirty="0">
                <a:latin typeface="Georgia" pitchFamily="18" charset="0"/>
              </a:rPr>
              <a:t>people into the non-poor zone and keep them there. </a:t>
            </a:r>
            <a:endParaRPr lang="en-US" sz="2000" dirty="0" smtClean="0">
              <a:latin typeface="Georgia" pitchFamily="18" charset="0"/>
            </a:endParaRPr>
          </a:p>
          <a:p>
            <a:endParaRPr lang="en-US" sz="2000" dirty="0">
              <a:latin typeface="Georgia" pitchFamily="18" charset="0"/>
            </a:endParaRPr>
          </a:p>
          <a:p>
            <a:r>
              <a:rPr lang="en-US" sz="2000" dirty="0" smtClean="0">
                <a:latin typeface="Georgia" pitchFamily="18" charset="0"/>
              </a:rPr>
              <a:t>The humanitarian ambition is to keep people from falling into HEZ … offers a foundation for a rights-based approach to resilience.</a:t>
            </a:r>
            <a:endParaRPr lang="en-US" dirty="0"/>
          </a:p>
        </p:txBody>
      </p:sp>
      <p:sp>
        <p:nvSpPr>
          <p:cNvPr id="7" name="Title 5"/>
          <p:cNvSpPr txBox="1">
            <a:spLocks/>
          </p:cNvSpPr>
          <p:nvPr/>
        </p:nvSpPr>
        <p:spPr bwMode="auto">
          <a:xfrm>
            <a:off x="4724400" y="152400"/>
            <a:ext cx="42672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Toward a Theory</a:t>
            </a:r>
            <a:endParaRPr lang="en-US" sz="3000" kern="0" dirty="0">
              <a:solidFill>
                <a:schemeClr val="bg1"/>
              </a:solidFill>
              <a:latin typeface="Georgia" pitchFamily="18" charset="0"/>
              <a:ea typeface="+mj-ea"/>
              <a:cs typeface="+mj-cs"/>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7829" y="812831"/>
            <a:ext cx="446377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20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2" name="TextBox 1"/>
          <p:cNvSpPr txBox="1"/>
          <p:nvPr/>
        </p:nvSpPr>
        <p:spPr>
          <a:xfrm>
            <a:off x="247650" y="5657671"/>
            <a:ext cx="8743950" cy="1200329"/>
          </a:xfrm>
          <a:prstGeom prst="rect">
            <a:avLst/>
          </a:prstGeom>
          <a:noFill/>
        </p:spPr>
        <p:txBody>
          <a:bodyPr wrap="square" rtlCol="0">
            <a:spAutoFit/>
          </a:bodyPr>
          <a:lstStyle/>
          <a:p>
            <a:r>
              <a:rPr lang="en-US" sz="2400" dirty="0" smtClean="0">
                <a:latin typeface="Georgia" pitchFamily="18" charset="0"/>
              </a:rPr>
              <a:t>Note:  Transitory </a:t>
            </a:r>
            <a:r>
              <a:rPr lang="en-US" sz="2400" dirty="0">
                <a:latin typeface="Georgia" pitchFamily="18" charset="0"/>
              </a:rPr>
              <a:t>shocks (- or +) can have persistent effects</a:t>
            </a:r>
          </a:p>
          <a:p>
            <a:r>
              <a:rPr lang="en-US" sz="2400" dirty="0">
                <a:latin typeface="Georgia" pitchFamily="18" charset="0"/>
              </a:rPr>
              <a:t>	Risk </a:t>
            </a:r>
            <a:r>
              <a:rPr lang="en-US" sz="2400" dirty="0" smtClean="0">
                <a:latin typeface="Georgia" pitchFamily="18" charset="0"/>
              </a:rPr>
              <a:t>endogenous to system state	</a:t>
            </a:r>
          </a:p>
          <a:p>
            <a:r>
              <a:rPr lang="en-US" sz="2400" dirty="0">
                <a:latin typeface="Georgia" pitchFamily="18" charset="0"/>
              </a:rPr>
              <a:t>	</a:t>
            </a:r>
            <a:r>
              <a:rPr lang="en-US" sz="2400" dirty="0" smtClean="0">
                <a:latin typeface="Georgia" pitchFamily="18" charset="0"/>
              </a:rPr>
              <a:t>CTDs reflect both natural and socioeconomic contexts</a:t>
            </a:r>
            <a:endParaRPr lang="en-US" sz="2400" dirty="0">
              <a:latin typeface="Georgia" pitchFamily="18" charset="0"/>
            </a:endParaRPr>
          </a:p>
        </p:txBody>
      </p:sp>
      <p:sp>
        <p:nvSpPr>
          <p:cNvPr id="6" name="TextBox 5"/>
          <p:cNvSpPr txBox="1"/>
          <p:nvPr/>
        </p:nvSpPr>
        <p:spPr>
          <a:xfrm>
            <a:off x="373062" y="956473"/>
            <a:ext cx="8313738" cy="830997"/>
          </a:xfrm>
          <a:prstGeom prst="rect">
            <a:avLst/>
          </a:prstGeom>
          <a:noFill/>
        </p:spPr>
        <p:txBody>
          <a:bodyPr wrap="square" rtlCol="0">
            <a:spAutoFit/>
          </a:bodyPr>
          <a:lstStyle/>
          <a:p>
            <a:r>
              <a:rPr lang="en-US" sz="2400" b="1" dirty="0" smtClean="0">
                <a:latin typeface="Georgia" pitchFamily="18" charset="0"/>
              </a:rPr>
              <a:t>Explicitly incorporate risk by integrating multiple </a:t>
            </a:r>
            <a:r>
              <a:rPr lang="en-US" sz="2400" b="1" dirty="0">
                <a:latin typeface="Georgia" pitchFamily="18" charset="0"/>
              </a:rPr>
              <a:t>moment functions to </a:t>
            </a:r>
            <a:r>
              <a:rPr lang="en-US" sz="2400" b="1" dirty="0" smtClean="0">
                <a:latin typeface="Georgia" pitchFamily="18" charset="0"/>
              </a:rPr>
              <a:t>move </a:t>
            </a:r>
            <a:r>
              <a:rPr lang="en-US" sz="2400" b="1" dirty="0">
                <a:latin typeface="Georgia" pitchFamily="18" charset="0"/>
              </a:rPr>
              <a:t>from CEF to </a:t>
            </a:r>
            <a:r>
              <a:rPr lang="en-US" sz="2400" b="1" dirty="0" smtClean="0">
                <a:latin typeface="Georgia" pitchFamily="18" charset="0"/>
              </a:rPr>
              <a:t>CTDs:</a:t>
            </a:r>
            <a:endParaRPr lang="en-US" sz="2400" b="1" dirty="0">
              <a:latin typeface="Georgia" pitchFamily="18" charset="0"/>
            </a:endParaRPr>
          </a:p>
        </p:txBody>
      </p:sp>
      <p:sp>
        <p:nvSpPr>
          <p:cNvPr id="7" name="Title 5"/>
          <p:cNvSpPr txBox="1">
            <a:spLocks/>
          </p:cNvSpPr>
          <p:nvPr/>
        </p:nvSpPr>
        <p:spPr bwMode="auto">
          <a:xfrm>
            <a:off x="4724400" y="152400"/>
            <a:ext cx="42672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Toward a Theory</a:t>
            </a:r>
            <a:endParaRPr lang="en-US" sz="3000" kern="0" dirty="0">
              <a:solidFill>
                <a:schemeClr val="bg1"/>
              </a:solidFill>
              <a:latin typeface="Georgia" pitchFamily="18" charset="0"/>
              <a:ea typeface="+mj-ea"/>
              <a:cs typeface="+mj-cs"/>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588971"/>
            <a:ext cx="616463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6442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2" name="TextBox 1"/>
          <p:cNvSpPr txBox="1"/>
          <p:nvPr/>
        </p:nvSpPr>
        <p:spPr>
          <a:xfrm>
            <a:off x="247650" y="1600200"/>
            <a:ext cx="8743950" cy="5262979"/>
          </a:xfrm>
          <a:prstGeom prst="rect">
            <a:avLst/>
          </a:prstGeom>
          <a:noFill/>
        </p:spPr>
        <p:txBody>
          <a:bodyPr wrap="square" rtlCol="0">
            <a:spAutoFit/>
          </a:bodyPr>
          <a:lstStyle/>
          <a:p>
            <a:r>
              <a:rPr lang="en-US" sz="2400" dirty="0" smtClean="0">
                <a:latin typeface="Georgia" pitchFamily="18" charset="0"/>
              </a:rPr>
              <a:t>Generalize to admit the role of the natural resource state, </a:t>
            </a:r>
            <a:r>
              <a:rPr lang="en-US" sz="2400" dirty="0" err="1" smtClean="0">
                <a:latin typeface="Georgia" pitchFamily="18" charset="0"/>
              </a:rPr>
              <a:t>R</a:t>
            </a:r>
            <a:r>
              <a:rPr lang="en-US" sz="2400" baseline="-25000" dirty="0" err="1" smtClean="0">
                <a:latin typeface="Georgia" pitchFamily="18" charset="0"/>
              </a:rPr>
              <a:t>t</a:t>
            </a:r>
            <a:r>
              <a:rPr lang="en-US" sz="2400" dirty="0" smtClean="0">
                <a:latin typeface="Georgia" pitchFamily="18" charset="0"/>
              </a:rPr>
              <a:t>:</a:t>
            </a:r>
          </a:p>
          <a:p>
            <a:pPr algn="ctr"/>
            <a:r>
              <a:rPr lang="en-US" sz="2400" i="1" dirty="0" err="1" smtClean="0">
                <a:latin typeface="Georgia" pitchFamily="18" charset="0"/>
              </a:rPr>
              <a:t>m</a:t>
            </a:r>
            <a:r>
              <a:rPr lang="en-US" sz="2400" i="1" baseline="30000" dirty="0" err="1" smtClean="0">
                <a:latin typeface="Georgia" pitchFamily="18" charset="0"/>
              </a:rPr>
              <a:t>k</a:t>
            </a:r>
            <a:r>
              <a:rPr lang="en-US" sz="2400" i="1" dirty="0" smtClean="0">
                <a:latin typeface="Georgia" pitchFamily="18" charset="0"/>
              </a:rPr>
              <a:t>(</a:t>
            </a:r>
            <a:r>
              <a:rPr lang="en-US" sz="2400" i="1" dirty="0" err="1" smtClean="0">
                <a:latin typeface="Georgia" pitchFamily="18" charset="0"/>
              </a:rPr>
              <a:t>W</a:t>
            </a:r>
            <a:r>
              <a:rPr lang="en-US" sz="2400" i="1" baseline="-25000" dirty="0" err="1" smtClean="0">
                <a:latin typeface="Georgia" pitchFamily="18" charset="0"/>
              </a:rPr>
              <a:t>t+s</a:t>
            </a:r>
            <a:r>
              <a:rPr lang="en-US" sz="2400" i="1" dirty="0" smtClean="0">
                <a:latin typeface="Georgia" pitchFamily="18" charset="0"/>
              </a:rPr>
              <a:t> </a:t>
            </a:r>
            <a:r>
              <a:rPr lang="en-US" sz="2400" i="1" dirty="0">
                <a:latin typeface="Georgia" pitchFamily="18" charset="0"/>
              </a:rPr>
              <a:t>| </a:t>
            </a:r>
            <a:r>
              <a:rPr lang="en-US" sz="2400" i="1" dirty="0" err="1">
                <a:latin typeface="Georgia" pitchFamily="18" charset="0"/>
              </a:rPr>
              <a:t>W</a:t>
            </a:r>
            <a:r>
              <a:rPr lang="en-US" sz="2400" i="1" baseline="-25000" dirty="0" err="1">
                <a:latin typeface="Georgia" pitchFamily="18" charset="0"/>
              </a:rPr>
              <a:t>t</a:t>
            </a:r>
            <a:r>
              <a:rPr lang="en-US" sz="2400" i="1" dirty="0">
                <a:latin typeface="Georgia" pitchFamily="18" charset="0"/>
              </a:rPr>
              <a:t>, </a:t>
            </a:r>
            <a:r>
              <a:rPr lang="en-US" sz="2400" i="1" dirty="0" err="1">
                <a:latin typeface="Georgia" pitchFamily="18" charset="0"/>
              </a:rPr>
              <a:t>R</a:t>
            </a:r>
            <a:r>
              <a:rPr lang="en-US" sz="2400" i="1" baseline="-25000" dirty="0" err="1">
                <a:latin typeface="Georgia" pitchFamily="18" charset="0"/>
              </a:rPr>
              <a:t>t</a:t>
            </a:r>
            <a:r>
              <a:rPr lang="en-US" sz="2400" dirty="0">
                <a:latin typeface="Georgia" pitchFamily="18" charset="0"/>
              </a:rPr>
              <a:t>, </a:t>
            </a:r>
            <a:r>
              <a:rPr lang="en-US" sz="2400" i="1" dirty="0" err="1">
                <a:latin typeface="Georgia" pitchFamily="18" charset="0"/>
              </a:rPr>
              <a:t>ε</a:t>
            </a:r>
            <a:r>
              <a:rPr lang="en-US" sz="2400" i="1" baseline="-25000" dirty="0" err="1">
                <a:latin typeface="Georgia" pitchFamily="18" charset="0"/>
              </a:rPr>
              <a:t>t</a:t>
            </a:r>
            <a:r>
              <a:rPr lang="en-US" sz="2400" i="1" dirty="0" smtClean="0">
                <a:latin typeface="Georgia" pitchFamily="18" charset="0"/>
              </a:rPr>
              <a:t>)</a:t>
            </a:r>
            <a:r>
              <a:rPr lang="en-US" sz="2400" dirty="0" smtClean="0">
                <a:latin typeface="Georgia" pitchFamily="18" charset="0"/>
              </a:rPr>
              <a:t> </a:t>
            </a:r>
            <a:endParaRPr lang="en-US" sz="2400" dirty="0">
              <a:latin typeface="Georgia" pitchFamily="18" charset="0"/>
            </a:endParaRPr>
          </a:p>
          <a:p>
            <a:endParaRPr lang="en-US" sz="2400" dirty="0" smtClean="0">
              <a:latin typeface="Georgia" pitchFamily="18" charset="0"/>
            </a:endParaRPr>
          </a:p>
          <a:p>
            <a:r>
              <a:rPr lang="en-US" sz="2400" dirty="0" smtClean="0">
                <a:latin typeface="Georgia" pitchFamily="18" charset="0"/>
              </a:rPr>
              <a:t>And recognize that parallel dynamics exist for the resource:</a:t>
            </a:r>
          </a:p>
          <a:p>
            <a:endParaRPr lang="en-US" sz="2400" dirty="0">
              <a:latin typeface="Georgia" pitchFamily="18" charset="0"/>
            </a:endParaRPr>
          </a:p>
          <a:p>
            <a:pPr algn="ctr"/>
            <a:r>
              <a:rPr lang="en-US" sz="2400" i="1" dirty="0" err="1">
                <a:latin typeface="Georgia" pitchFamily="18" charset="0"/>
              </a:rPr>
              <a:t>rm</a:t>
            </a:r>
            <a:r>
              <a:rPr lang="en-US" sz="2400" i="1" baseline="30000" dirty="0" err="1">
                <a:latin typeface="Georgia" pitchFamily="18" charset="0"/>
              </a:rPr>
              <a:t>k</a:t>
            </a:r>
            <a:r>
              <a:rPr lang="en-US" sz="2400" i="1" dirty="0">
                <a:latin typeface="Georgia" pitchFamily="18" charset="0"/>
              </a:rPr>
              <a:t>(</a:t>
            </a:r>
            <a:r>
              <a:rPr lang="en-US" sz="2400" i="1" dirty="0" err="1">
                <a:latin typeface="Georgia" pitchFamily="18" charset="0"/>
              </a:rPr>
              <a:t>R</a:t>
            </a:r>
            <a:r>
              <a:rPr lang="en-US" sz="2400" i="1" baseline="-25000" dirty="0" err="1">
                <a:latin typeface="Georgia" pitchFamily="18" charset="0"/>
              </a:rPr>
              <a:t>t+s</a:t>
            </a:r>
            <a:r>
              <a:rPr lang="en-US" sz="2400" i="1" dirty="0">
                <a:latin typeface="Georgia" pitchFamily="18" charset="0"/>
              </a:rPr>
              <a:t> | </a:t>
            </a:r>
            <a:r>
              <a:rPr lang="en-US" sz="2400" i="1" dirty="0" err="1">
                <a:latin typeface="Georgia" pitchFamily="18" charset="0"/>
              </a:rPr>
              <a:t>R</a:t>
            </a:r>
            <a:r>
              <a:rPr lang="en-US" sz="2400" i="1" baseline="-25000" dirty="0" err="1">
                <a:latin typeface="Georgia" pitchFamily="18" charset="0"/>
              </a:rPr>
              <a:t>t</a:t>
            </a:r>
            <a:r>
              <a:rPr lang="en-US" sz="2400" i="1" dirty="0" err="1">
                <a:latin typeface="Georgia" pitchFamily="18" charset="0"/>
              </a:rPr>
              <a:t>,W</a:t>
            </a:r>
            <a:r>
              <a:rPr lang="en-US" sz="2400" i="1" baseline="-25000" dirty="0" err="1">
                <a:latin typeface="Georgia" pitchFamily="18" charset="0"/>
              </a:rPr>
              <a:t>t</a:t>
            </a:r>
            <a:r>
              <a:rPr lang="en-US" sz="2400" dirty="0">
                <a:latin typeface="Georgia" pitchFamily="18" charset="0"/>
              </a:rPr>
              <a:t>, </a:t>
            </a:r>
            <a:r>
              <a:rPr lang="en-US" sz="2400" i="1" dirty="0" err="1">
                <a:latin typeface="Georgia" pitchFamily="18" charset="0"/>
              </a:rPr>
              <a:t>ε</a:t>
            </a:r>
            <a:r>
              <a:rPr lang="en-US" sz="2400" i="1" baseline="-25000" dirty="0" err="1">
                <a:latin typeface="Georgia" pitchFamily="18" charset="0"/>
              </a:rPr>
              <a:t>t</a:t>
            </a:r>
            <a:r>
              <a:rPr lang="en-US" sz="2400" i="1" dirty="0" smtClean="0">
                <a:latin typeface="Georgia" pitchFamily="18" charset="0"/>
              </a:rPr>
              <a:t>)</a:t>
            </a:r>
            <a:endParaRPr lang="en-US" sz="2400" dirty="0">
              <a:latin typeface="Georgia" pitchFamily="18" charset="0"/>
            </a:endParaRPr>
          </a:p>
          <a:p>
            <a:endParaRPr lang="en-US" sz="2400" dirty="0" smtClean="0">
              <a:latin typeface="Georgia" pitchFamily="18" charset="0"/>
            </a:endParaRPr>
          </a:p>
          <a:p>
            <a:r>
              <a:rPr lang="en-US" sz="2400" dirty="0" smtClean="0">
                <a:latin typeface="Georgia" pitchFamily="18" charset="0"/>
              </a:rPr>
              <a:t>Now feedback potentially arises between R and W </a:t>
            </a:r>
          </a:p>
          <a:p>
            <a:r>
              <a:rPr lang="en-US" sz="2400" dirty="0" smtClean="0">
                <a:latin typeface="Georgia" pitchFamily="18" charset="0"/>
              </a:rPr>
              <a:t>(e.g., range conditions depend on herd size/stocking rate, disease reproduction depends on household incomes) </a:t>
            </a:r>
          </a:p>
          <a:p>
            <a:r>
              <a:rPr lang="en-US" sz="2400" dirty="0" smtClean="0">
                <a:latin typeface="Georgia" pitchFamily="18" charset="0"/>
              </a:rPr>
              <a:t>Or at least correlation due to </a:t>
            </a:r>
            <a:r>
              <a:rPr lang="en-US" sz="2400" i="1" dirty="0" err="1">
                <a:latin typeface="Georgia" pitchFamily="18" charset="0"/>
              </a:rPr>
              <a:t>ε</a:t>
            </a:r>
            <a:r>
              <a:rPr lang="en-US" sz="2400" i="1" baseline="-25000" dirty="0" err="1">
                <a:latin typeface="Georgia" pitchFamily="18" charset="0"/>
              </a:rPr>
              <a:t>t</a:t>
            </a:r>
            <a:r>
              <a:rPr lang="en-US" sz="2400" dirty="0" smtClean="0">
                <a:latin typeface="Georgia" pitchFamily="18" charset="0"/>
              </a:rPr>
              <a:t> (e.g., climate).</a:t>
            </a:r>
          </a:p>
          <a:p>
            <a:endParaRPr lang="en-US" sz="2400" dirty="0">
              <a:latin typeface="Georgia" pitchFamily="18" charset="0"/>
            </a:endParaRPr>
          </a:p>
          <a:p>
            <a:r>
              <a:rPr lang="en-US" sz="2400" dirty="0" smtClean="0">
                <a:latin typeface="Georgia" pitchFamily="18" charset="0"/>
              </a:rPr>
              <a:t>Then the resilience of the underlying resource base becomes </a:t>
            </a:r>
            <a:r>
              <a:rPr lang="en-US" sz="2400" i="1" dirty="0" smtClean="0">
                <a:latin typeface="Georgia" pitchFamily="18" charset="0"/>
              </a:rPr>
              <a:t>instrumentally important </a:t>
            </a:r>
            <a:r>
              <a:rPr lang="en-US" sz="2400" dirty="0" smtClean="0">
                <a:latin typeface="Georgia" pitchFamily="18" charset="0"/>
              </a:rPr>
              <a:t>to resilience against chronic poverty.</a:t>
            </a:r>
            <a:endParaRPr lang="en-US" sz="2400" dirty="0">
              <a:latin typeface="Georgia" pitchFamily="18" charset="0"/>
            </a:endParaRPr>
          </a:p>
        </p:txBody>
      </p:sp>
      <p:sp>
        <p:nvSpPr>
          <p:cNvPr id="6" name="TextBox 5"/>
          <p:cNvSpPr txBox="1"/>
          <p:nvPr/>
        </p:nvSpPr>
        <p:spPr>
          <a:xfrm>
            <a:off x="914400" y="1009650"/>
            <a:ext cx="7315200" cy="461665"/>
          </a:xfrm>
          <a:prstGeom prst="rect">
            <a:avLst/>
          </a:prstGeom>
          <a:noFill/>
        </p:spPr>
        <p:txBody>
          <a:bodyPr wrap="square" rtlCol="0">
            <a:spAutoFit/>
          </a:bodyPr>
          <a:lstStyle/>
          <a:p>
            <a:r>
              <a:rPr lang="en-US" sz="2400" b="1" dirty="0" smtClean="0">
                <a:latin typeface="Georgia" pitchFamily="18" charset="0"/>
              </a:rPr>
              <a:t>Feedback between sub-systems can be crucial</a:t>
            </a:r>
            <a:endParaRPr lang="en-US" sz="2400" b="1" dirty="0">
              <a:latin typeface="Georgia" pitchFamily="18" charset="0"/>
            </a:endParaRPr>
          </a:p>
        </p:txBody>
      </p:sp>
      <p:sp>
        <p:nvSpPr>
          <p:cNvPr id="7" name="Title 5"/>
          <p:cNvSpPr txBox="1">
            <a:spLocks/>
          </p:cNvSpPr>
          <p:nvPr/>
        </p:nvSpPr>
        <p:spPr bwMode="auto">
          <a:xfrm>
            <a:off x="3657600" y="19050"/>
            <a:ext cx="53340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Toward Systems Integration</a:t>
            </a:r>
            <a:endParaRPr lang="en-US" sz="30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36806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6" name="TextBox 5"/>
              <p:cNvSpPr txBox="1"/>
              <p:nvPr/>
            </p:nvSpPr>
            <p:spPr>
              <a:xfrm>
                <a:off x="389789" y="990600"/>
                <a:ext cx="8237538" cy="5017464"/>
              </a:xfrm>
              <a:prstGeom prst="rect">
                <a:avLst/>
              </a:prstGeom>
              <a:noFill/>
            </p:spPr>
            <p:txBody>
              <a:bodyPr wrap="square" rtlCol="0">
                <a:spAutoFit/>
              </a:bodyPr>
              <a:lstStyle/>
              <a:p>
                <a:r>
                  <a:rPr lang="en-US" sz="2400" dirty="0" smtClean="0">
                    <a:latin typeface="Georgia" pitchFamily="18" charset="0"/>
                  </a:rPr>
                  <a:t>If resilience is a goal, then need to measure it and evaluate performance, using theory to guide measurement.</a:t>
                </a:r>
              </a:p>
              <a:p>
                <a:endParaRPr lang="en-US" sz="2400" dirty="0">
                  <a:latin typeface="Georgia" pitchFamily="18" charset="0"/>
                </a:endParaRPr>
              </a:p>
              <a:p>
                <a:r>
                  <a:rPr lang="en-US" sz="2400" u="sng" dirty="0" smtClean="0">
                    <a:latin typeface="Georgia" pitchFamily="18" charset="0"/>
                  </a:rPr>
                  <a:t>Key measurement implications of this theory:</a:t>
                </a:r>
              </a:p>
              <a:p>
                <a:pPr marL="457200" indent="-457200">
                  <a:buFontTx/>
                  <a:buAutoNum type="arabicPeriod"/>
                </a:pPr>
                <a:r>
                  <a:rPr lang="en-US" sz="2400" dirty="0" smtClean="0">
                    <a:latin typeface="Georgia" pitchFamily="18" charset="0"/>
                  </a:rPr>
                  <a:t>Estimate </a:t>
                </a:r>
                <a:r>
                  <a:rPr lang="en-US" sz="2400" i="1" dirty="0" err="1" smtClean="0">
                    <a:latin typeface="Georgia" pitchFamily="18" charset="0"/>
                  </a:rPr>
                  <a:t>m</a:t>
                </a:r>
                <a:r>
                  <a:rPr lang="en-US" sz="2400" i="1" baseline="30000" dirty="0" err="1" smtClean="0">
                    <a:latin typeface="Georgia" pitchFamily="18" charset="0"/>
                  </a:rPr>
                  <a:t>k</a:t>
                </a:r>
                <a:r>
                  <a:rPr lang="en-US" sz="2400" i="1" dirty="0" smtClean="0">
                    <a:latin typeface="Georgia" pitchFamily="18" charset="0"/>
                  </a:rPr>
                  <a:t>(</a:t>
                </a:r>
                <a:r>
                  <a:rPr lang="en-US" sz="2400" i="1" dirty="0" err="1" smtClean="0">
                    <a:latin typeface="Georgia" pitchFamily="18" charset="0"/>
                  </a:rPr>
                  <a:t>W</a:t>
                </a:r>
                <a:r>
                  <a:rPr lang="en-US" sz="2400" i="1" baseline="-25000" dirty="0" err="1" smtClean="0">
                    <a:latin typeface="Georgia" pitchFamily="18" charset="0"/>
                  </a:rPr>
                  <a:t>t+s</a:t>
                </a:r>
                <a:r>
                  <a:rPr lang="en-US" sz="2400" i="1" dirty="0" smtClean="0">
                    <a:latin typeface="Georgia" pitchFamily="18" charset="0"/>
                  </a:rPr>
                  <a:t> </a:t>
                </a:r>
                <a:r>
                  <a:rPr lang="en-US" sz="2400" i="1" dirty="0">
                    <a:latin typeface="Georgia" pitchFamily="18" charset="0"/>
                  </a:rPr>
                  <a:t>| </a:t>
                </a:r>
                <a:r>
                  <a:rPr lang="en-US" sz="2400" i="1" dirty="0" err="1">
                    <a:latin typeface="Georgia" pitchFamily="18" charset="0"/>
                  </a:rPr>
                  <a:t>W</a:t>
                </a:r>
                <a:r>
                  <a:rPr lang="en-US" sz="2400" i="1" baseline="-25000" dirty="0" err="1">
                    <a:latin typeface="Georgia" pitchFamily="18" charset="0"/>
                  </a:rPr>
                  <a:t>t</a:t>
                </a:r>
                <a:r>
                  <a:rPr lang="en-US" sz="2400" i="1" dirty="0">
                    <a:latin typeface="Georgia" pitchFamily="18" charset="0"/>
                  </a:rPr>
                  <a:t>, </a:t>
                </a:r>
                <a:r>
                  <a:rPr lang="en-US" sz="2400" i="1" dirty="0" err="1" smtClean="0">
                    <a:latin typeface="Georgia" pitchFamily="18" charset="0"/>
                  </a:rPr>
                  <a:t>X</a:t>
                </a:r>
                <a:r>
                  <a:rPr lang="en-US" sz="2400" i="1" baseline="-25000" dirty="0" err="1" smtClean="0">
                    <a:latin typeface="Georgia" pitchFamily="18" charset="0"/>
                  </a:rPr>
                  <a:t>t</a:t>
                </a:r>
                <a:r>
                  <a:rPr lang="en-US" sz="2400" dirty="0">
                    <a:latin typeface="Georgia" pitchFamily="18" charset="0"/>
                  </a:rPr>
                  <a:t>, </a:t>
                </a:r>
                <a:r>
                  <a:rPr lang="en-US" sz="2400" i="1" dirty="0" err="1">
                    <a:latin typeface="Georgia" pitchFamily="18" charset="0"/>
                  </a:rPr>
                  <a:t>ε</a:t>
                </a:r>
                <a:r>
                  <a:rPr lang="en-US" sz="2400" i="1" baseline="-25000" dirty="0" err="1">
                    <a:latin typeface="Georgia" pitchFamily="18" charset="0"/>
                  </a:rPr>
                  <a:t>t</a:t>
                </a:r>
                <a:r>
                  <a:rPr lang="en-US" sz="2400" i="1" dirty="0">
                    <a:latin typeface="Georgia" pitchFamily="18" charset="0"/>
                  </a:rPr>
                  <a:t>)</a:t>
                </a:r>
                <a:r>
                  <a:rPr lang="en-US" sz="2400" dirty="0">
                    <a:latin typeface="Georgia" pitchFamily="18" charset="0"/>
                  </a:rPr>
                  <a:t> </a:t>
                </a:r>
                <a:r>
                  <a:rPr lang="en-US" sz="2400" dirty="0" smtClean="0">
                    <a:latin typeface="Georgia" pitchFamily="18" charset="0"/>
                  </a:rPr>
                  <a:t>where </a:t>
                </a:r>
                <a:r>
                  <a:rPr lang="en-US" sz="2400" i="1" dirty="0" smtClean="0">
                    <a:latin typeface="Georgia" pitchFamily="18" charset="0"/>
                  </a:rPr>
                  <a:t>X</a:t>
                </a:r>
                <a:r>
                  <a:rPr lang="en-US" sz="2400" dirty="0" smtClean="0">
                    <a:latin typeface="Georgia" pitchFamily="18" charset="0"/>
                  </a:rPr>
                  <a:t> = other covariates</a:t>
                </a:r>
              </a:p>
              <a:p>
                <a:pPr marL="457200" indent="-457200">
                  <a:buAutoNum type="arabicPeriod"/>
                </a:pPr>
                <a:r>
                  <a:rPr lang="en-US" sz="2400" dirty="0" smtClean="0">
                    <a:latin typeface="Georgia" pitchFamily="18" charset="0"/>
                  </a:rPr>
                  <a:t>Use estimated </a:t>
                </a:r>
                <a:r>
                  <a:rPr lang="en-US" sz="2400" dirty="0">
                    <a:latin typeface="Georgia" pitchFamily="18" charset="0"/>
                  </a:rPr>
                  <a:t>moments </a:t>
                </a:r>
                <a:r>
                  <a:rPr lang="en-US" sz="2400" dirty="0" smtClean="0">
                    <a:latin typeface="Georgia" pitchFamily="18" charset="0"/>
                  </a:rPr>
                  <a:t>to </a:t>
                </a:r>
                <a:r>
                  <a:rPr lang="en-US" sz="2400" dirty="0">
                    <a:latin typeface="Georgia" pitchFamily="18" charset="0"/>
                  </a:rPr>
                  <a:t>estimate the probability of poverty in each of a sequence of time </a:t>
                </a:r>
                <a:r>
                  <a:rPr lang="en-US" sz="2400" dirty="0" smtClean="0">
                    <a:latin typeface="Georgia" pitchFamily="18" charset="0"/>
                  </a:rPr>
                  <a:t>periods, </a:t>
                </a:r>
                <a14:m>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𝜌</m:t>
                            </m:r>
                          </m:e>
                        </m:acc>
                      </m:e>
                      <m:sub>
                        <m:r>
                          <a:rPr lang="en-US" sz="2400" i="1">
                            <a:latin typeface="Cambria Math" panose="02040503050406030204" pitchFamily="18" charset="0"/>
                          </a:rPr>
                          <m:t>𝑖</m:t>
                        </m:r>
                        <m:r>
                          <a:rPr lang="en-US" sz="2400" b="0" i="1" smtClean="0">
                            <a:latin typeface="Cambria Math" panose="02040503050406030204" pitchFamily="18" charset="0"/>
                          </a:rPr>
                          <m:t> </m:t>
                        </m:r>
                        <m:r>
                          <a:rPr lang="en-US" sz="2400" i="1">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𝑠</m:t>
                        </m:r>
                      </m:sub>
                    </m:sSub>
                  </m:oMath>
                </a14:m>
                <a:r>
                  <a:rPr lang="en-US" sz="2400" dirty="0" smtClean="0">
                    <a:latin typeface="Georgia" pitchFamily="18" charset="0"/>
                  </a:rPr>
                  <a:t>.</a:t>
                </a:r>
              </a:p>
              <a:p>
                <a:pPr marL="457200" indent="-457200">
                  <a:buAutoNum type="arabicPeriod"/>
                </a:pPr>
                <a:r>
                  <a:rPr lang="en-US" sz="2400" dirty="0" smtClean="0">
                    <a:latin typeface="Georgia" pitchFamily="18" charset="0"/>
                  </a:rPr>
                  <a:t>Based on a normative </a:t>
                </a:r>
                <a:r>
                  <a:rPr lang="en-US" sz="2400" dirty="0">
                    <a:latin typeface="Georgia" pitchFamily="18" charset="0"/>
                  </a:rPr>
                  <a:t>assessment of </a:t>
                </a:r>
                <a:r>
                  <a:rPr lang="en-US" sz="2400" dirty="0" smtClean="0">
                    <a:latin typeface="Georgia" pitchFamily="18" charset="0"/>
                  </a:rPr>
                  <a:t>a tolerance </a:t>
                </a:r>
                <a:r>
                  <a:rPr lang="en-US" sz="2400" dirty="0">
                    <a:latin typeface="Georgia" pitchFamily="18" charset="0"/>
                  </a:rPr>
                  <a:t>level for the likelihood of being </a:t>
                </a:r>
                <a:r>
                  <a:rPr lang="en-US" sz="2400" dirty="0" smtClean="0">
                    <a:latin typeface="Georgia" pitchFamily="18" charset="0"/>
                  </a:rPr>
                  <a:t>poor,</a:t>
                </a:r>
                <a:r>
                  <a:rPr lang="en-US" sz="2400" dirty="0"/>
                  <a:t> </a:t>
                </a:r>
                <a14:m>
                  <m:oMath xmlns:m="http://schemas.openxmlformats.org/officeDocument/2006/math">
                    <m:bar>
                      <m:barPr>
                        <m:ctrlPr>
                          <a:rPr lang="en-US" sz="2400" i="1">
                            <a:latin typeface="Cambria Math" panose="02040503050406030204" pitchFamily="18" charset="0"/>
                          </a:rPr>
                        </m:ctrlPr>
                      </m:barPr>
                      <m:e>
                        <m:r>
                          <a:rPr lang="en-US" sz="2400" i="1">
                            <a:latin typeface="Cambria Math" panose="02040503050406030204" pitchFamily="18" charset="0"/>
                          </a:rPr>
                          <m:t>𝑃</m:t>
                        </m:r>
                      </m:e>
                    </m:bar>
                  </m:oMath>
                </a14:m>
                <a:r>
                  <a:rPr lang="en-US" sz="2400" dirty="0" smtClean="0">
                    <a:latin typeface="Georgia" pitchFamily="18" charset="0"/>
                  </a:rPr>
                  <a:t>, and poverty line</a:t>
                </a:r>
                <a14:m>
                  <m:oMath xmlns:m="http://schemas.openxmlformats.org/officeDocument/2006/math">
                    <m:r>
                      <a:rPr lang="en-US" sz="2400" b="0" i="0" smtClean="0">
                        <a:latin typeface="Cambria Math" panose="02040503050406030204" pitchFamily="18" charset="0"/>
                      </a:rPr>
                      <m:t> </m:t>
                    </m:r>
                    <m:bar>
                      <m:barPr>
                        <m:ctrlPr>
                          <a:rPr lang="en-US" sz="2400" i="1">
                            <a:latin typeface="Cambria Math" panose="02040503050406030204" pitchFamily="18" charset="0"/>
                          </a:rPr>
                        </m:ctrlPr>
                      </m:barPr>
                      <m:e>
                        <m:r>
                          <a:rPr lang="en-US" sz="2400" i="1">
                            <a:latin typeface="Cambria Math" panose="02040503050406030204" pitchFamily="18" charset="0"/>
                          </a:rPr>
                          <m:t>𝑊</m:t>
                        </m:r>
                      </m:e>
                    </m:bar>
                  </m:oMath>
                </a14:m>
                <a:r>
                  <a:rPr lang="en-US" sz="2400" dirty="0" smtClean="0">
                    <a:latin typeface="Georgia" pitchFamily="18" charset="0"/>
                  </a:rPr>
                  <a:t>, classify individuals/</a:t>
                </a:r>
                <a:r>
                  <a:rPr lang="en-US" sz="2400" dirty="0" err="1" smtClean="0">
                    <a:latin typeface="Georgia" pitchFamily="18" charset="0"/>
                  </a:rPr>
                  <a:t>hhs</a:t>
                </a:r>
                <a:r>
                  <a:rPr lang="en-US" sz="2400" dirty="0" smtClean="0">
                    <a:latin typeface="Georgia" pitchFamily="18" charset="0"/>
                  </a:rPr>
                  <a:t> as </a:t>
                </a:r>
                <a:r>
                  <a:rPr lang="en-US" sz="2400" dirty="0">
                    <a:latin typeface="Georgia" pitchFamily="18" charset="0"/>
                  </a:rPr>
                  <a:t>resilient or </a:t>
                </a:r>
                <a:r>
                  <a:rPr lang="en-US" sz="2400" dirty="0" smtClean="0">
                    <a:latin typeface="Georgia" pitchFamily="18" charset="0"/>
                  </a:rPr>
                  <a:t>not,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𝑖</m:t>
                        </m:r>
                        <m:r>
                          <a:rPr lang="en-US" sz="2400" b="0" i="1" smtClean="0">
                            <a:latin typeface="Cambria Math" panose="02040503050406030204" pitchFamily="18" charset="0"/>
                          </a:rPr>
                          <m:t> </m:t>
                        </m:r>
                        <m:r>
                          <a:rPr lang="en-US" sz="2400" i="1">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𝑠</m:t>
                        </m:r>
                      </m:sub>
                    </m:sSub>
                  </m:oMath>
                </a14:m>
                <a:r>
                  <a:rPr lang="en-US" sz="2400" dirty="0" smtClean="0">
                    <a:latin typeface="Georgia" pitchFamily="18" charset="0"/>
                  </a:rPr>
                  <a:t>.</a:t>
                </a:r>
              </a:p>
              <a:p>
                <a:pPr marL="457200" indent="-457200">
                  <a:buAutoNum type="arabicPeriod"/>
                </a:pPr>
                <a:r>
                  <a:rPr lang="en-US" sz="2400" dirty="0" smtClean="0">
                    <a:latin typeface="Georgia" pitchFamily="18" charset="0"/>
                  </a:rPr>
                  <a:t>Aggregable/decomposable across population subgroups, so can generate FGT-style measures</a:t>
                </a:r>
                <a:r>
                  <a:rPr lang="en-US" sz="2400" dirty="0" smtClean="0">
                    <a:latin typeface="Georgia"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𝛼</m:t>
                        </m:r>
                        <m:r>
                          <a:rPr lang="en-US" sz="2400" i="1">
                            <a:latin typeface="Cambria Math" panose="02040503050406030204" pitchFamily="18" charset="0"/>
                          </a:rPr>
                          <m:t>,</m:t>
                        </m:r>
                        <m:r>
                          <a:rPr lang="en-US" sz="2400">
                            <a:latin typeface="Cambria Math" panose="02040503050406030204" pitchFamily="18" charset="0"/>
                          </a:rPr>
                          <m:t> </m:t>
                        </m:r>
                        <m:r>
                          <a:rPr lang="en-US" sz="2400" i="1">
                            <a:latin typeface="Cambria Math" panose="02040503050406030204" pitchFamily="18" charset="0"/>
                          </a:rPr>
                          <m:t>𝑡</m:t>
                        </m:r>
                        <m:r>
                          <a:rPr lang="en-US" sz="2400" i="1">
                            <a:latin typeface="Cambria Math" panose="02040503050406030204" pitchFamily="18" charset="0"/>
                          </a:rPr>
                          <m:t>+</m:t>
                        </m:r>
                        <m:r>
                          <a:rPr lang="en-US" sz="2400" i="1">
                            <a:latin typeface="Cambria Math" panose="02040503050406030204" pitchFamily="18" charset="0"/>
                          </a:rPr>
                          <m:t>𝑠</m:t>
                        </m:r>
                      </m:sub>
                    </m:sSub>
                    <m:d>
                      <m:dPr>
                        <m:ctrlPr>
                          <a:rPr lang="en-US" sz="2400" i="1">
                            <a:latin typeface="Cambria Math" panose="02040503050406030204" pitchFamily="18" charset="0"/>
                          </a:rPr>
                        </m:ctrlPr>
                      </m:dPr>
                      <m:e>
                        <m:sSub>
                          <m:sSubPr>
                            <m:ctrlPr>
                              <a:rPr lang="en-US" sz="2400" b="1" i="1">
                                <a:latin typeface="Cambria Math" panose="02040503050406030204" pitchFamily="18" charset="0"/>
                              </a:rPr>
                            </m:ctrlPr>
                          </m:sSubPr>
                          <m:e>
                            <m:acc>
                              <m:accPr>
                                <m:chr m:val="̂"/>
                                <m:ctrlPr>
                                  <a:rPr lang="en-US" sz="2400" b="1" i="1">
                                    <a:latin typeface="Cambria Math" panose="02040503050406030204" pitchFamily="18" charset="0"/>
                                  </a:rPr>
                                </m:ctrlPr>
                              </m:accPr>
                              <m:e>
                                <m:r>
                                  <a:rPr lang="en-US" sz="2400" b="1" i="1">
                                    <a:latin typeface="Cambria Math" panose="02040503050406030204" pitchFamily="18" charset="0"/>
                                  </a:rPr>
                                  <m:t>𝝆</m:t>
                                </m:r>
                              </m:e>
                            </m:acc>
                          </m:e>
                          <m:sub>
                            <m:r>
                              <a:rPr lang="en-US" sz="2400" b="1" i="1">
                                <a:latin typeface="Cambria Math" panose="02040503050406030204" pitchFamily="18" charset="0"/>
                              </a:rPr>
                              <m:t>𝒕</m:t>
                            </m:r>
                            <m:r>
                              <a:rPr lang="en-US" sz="2400" b="1" i="1">
                                <a:latin typeface="Cambria Math" panose="02040503050406030204" pitchFamily="18" charset="0"/>
                              </a:rPr>
                              <m:t>+</m:t>
                            </m:r>
                            <m:r>
                              <a:rPr lang="en-US" sz="2400" b="1" i="1">
                                <a:latin typeface="Cambria Math" panose="02040503050406030204" pitchFamily="18" charset="0"/>
                              </a:rPr>
                              <m:t>𝒔</m:t>
                            </m:r>
                          </m:sub>
                        </m:sSub>
                        <m:r>
                          <a:rPr lang="en-US" sz="2400" i="1">
                            <a:latin typeface="Cambria Math" panose="02040503050406030204" pitchFamily="18" charset="0"/>
                          </a:rPr>
                          <m:t>;</m:t>
                        </m:r>
                        <m:bar>
                          <m:barPr>
                            <m:ctrlPr>
                              <a:rPr lang="en-US" sz="2400" i="1">
                                <a:latin typeface="Cambria Math" panose="02040503050406030204" pitchFamily="18" charset="0"/>
                              </a:rPr>
                            </m:ctrlPr>
                          </m:barPr>
                          <m:e>
                            <m:r>
                              <a:rPr lang="en-US" sz="2400" i="1">
                                <a:latin typeface="Cambria Math" panose="02040503050406030204" pitchFamily="18" charset="0"/>
                              </a:rPr>
                              <m:t>𝑊</m:t>
                            </m:r>
                          </m:e>
                        </m:bar>
                        <m:r>
                          <a:rPr lang="en-US" sz="2400" i="1">
                            <a:latin typeface="Cambria Math" panose="02040503050406030204" pitchFamily="18" charset="0"/>
                          </a:rPr>
                          <m:t>,</m:t>
                        </m:r>
                        <m:bar>
                          <m:barPr>
                            <m:ctrlPr>
                              <a:rPr lang="en-US" sz="2400" i="1">
                                <a:latin typeface="Cambria Math" panose="02040503050406030204" pitchFamily="18" charset="0"/>
                              </a:rPr>
                            </m:ctrlPr>
                          </m:barPr>
                          <m:e>
                            <m:r>
                              <a:rPr lang="en-US" sz="2400" i="1">
                                <a:latin typeface="Cambria Math" panose="02040503050406030204" pitchFamily="18" charset="0"/>
                              </a:rPr>
                              <m:t>𝑃</m:t>
                            </m:r>
                          </m:e>
                        </m:bar>
                      </m:e>
                    </m:d>
                  </m:oMath>
                </a14:m>
                <a:r>
                  <a:rPr lang="en-US" sz="2400" dirty="0" smtClean="0">
                    <a:latin typeface="Georgia" pitchFamily="18" charset="0"/>
                  </a:rPr>
                  <a:t>.</a:t>
                </a:r>
              </a:p>
              <a:p>
                <a:pPr marL="457200" indent="-457200">
                  <a:buAutoNum type="arabicPeriod"/>
                </a:pPr>
                <a:endParaRPr lang="en-US" sz="2400" dirty="0" smtClean="0">
                  <a:latin typeface="Georgia" pitchFamily="18"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389789" y="990600"/>
                <a:ext cx="8237538" cy="5017464"/>
              </a:xfrm>
              <a:prstGeom prst="rect">
                <a:avLst/>
              </a:prstGeom>
              <a:blipFill rotWithShape="0">
                <a:blip r:embed="rId3"/>
                <a:stretch>
                  <a:fillRect l="-1184" t="-972" r="-1850"/>
                </a:stretch>
              </a:blipFill>
            </p:spPr>
            <p:txBody>
              <a:bodyPr/>
              <a:lstStyle/>
              <a:p>
                <a:r>
                  <a:rPr lang="en-US">
                    <a:noFill/>
                  </a:rPr>
                  <a:t> </a:t>
                </a:r>
              </a:p>
            </p:txBody>
          </p:sp>
        </mc:Fallback>
      </mc:AlternateContent>
      <p:sp>
        <p:nvSpPr>
          <p:cNvPr id="8" name="Title 5"/>
          <p:cNvSpPr txBox="1">
            <a:spLocks/>
          </p:cNvSpPr>
          <p:nvPr/>
        </p:nvSpPr>
        <p:spPr bwMode="auto">
          <a:xfrm>
            <a:off x="4038600" y="19050"/>
            <a:ext cx="49530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Toward Measurement and Evaluation</a:t>
            </a:r>
            <a:endParaRPr lang="en-US" sz="3000" kern="0" dirty="0">
              <a:solidFill>
                <a:schemeClr val="bg1"/>
              </a:solidFill>
              <a:latin typeface="Georgia" pitchFamily="18" charset="0"/>
              <a:ea typeface="+mj-ea"/>
              <a:cs typeface="+mj-cs"/>
            </a:endParaRPr>
          </a:p>
        </p:txBody>
      </p:sp>
      <p:sp>
        <p:nvSpPr>
          <p:cNvPr id="5" name="TextBox 4"/>
          <p:cNvSpPr txBox="1"/>
          <p:nvPr/>
        </p:nvSpPr>
        <p:spPr>
          <a:xfrm>
            <a:off x="6400800" y="6477000"/>
            <a:ext cx="2514600" cy="646331"/>
          </a:xfrm>
          <a:prstGeom prst="rect">
            <a:avLst/>
          </a:prstGeom>
          <a:noFill/>
        </p:spPr>
        <p:txBody>
          <a:bodyPr wrap="square" rtlCol="0">
            <a:spAutoFit/>
          </a:bodyPr>
          <a:lstStyle/>
          <a:p>
            <a:r>
              <a:rPr lang="en-US" dirty="0">
                <a:latin typeface="Georgia" pitchFamily="18" charset="0"/>
              </a:rPr>
              <a:t>(</a:t>
            </a:r>
            <a:r>
              <a:rPr lang="en-US" dirty="0" err="1">
                <a:latin typeface="Georgia" pitchFamily="18" charset="0"/>
              </a:rPr>
              <a:t>Cissé</a:t>
            </a:r>
            <a:r>
              <a:rPr lang="en-US" dirty="0">
                <a:latin typeface="Georgia" pitchFamily="18" charset="0"/>
              </a:rPr>
              <a:t> &amp; Barrett 2015)</a:t>
            </a:r>
          </a:p>
          <a:p>
            <a:endParaRPr lang="en-US" dirty="0"/>
          </a:p>
        </p:txBody>
      </p:sp>
    </p:spTree>
    <p:extLst>
      <p:ext uri="{BB962C8B-B14F-4D97-AF65-F5344CB8AC3E}">
        <p14:creationId xmlns:p14="http://schemas.microsoft.com/office/powerpoint/2010/main" val="2693994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533400" y="1066800"/>
                <a:ext cx="8077200" cy="6502229"/>
              </a:xfrm>
              <a:prstGeom prst="rect">
                <a:avLst/>
              </a:prstGeom>
              <a:noFill/>
            </p:spPr>
            <p:txBody>
              <a:bodyPr wrap="square" rtlCol="0">
                <a:spAutoFit/>
              </a:bodyPr>
              <a:lstStyle/>
              <a:p>
                <a:pPr>
                  <a:spcBef>
                    <a:spcPts val="1800"/>
                  </a:spcBef>
                  <a:spcAft>
                    <a:spcPts val="600"/>
                  </a:spcAft>
                </a:pPr>
                <a:r>
                  <a:rPr lang="en-US" sz="2800" b="1" dirty="0" smtClean="0">
                    <a:latin typeface="Georgia" pitchFamily="18" charset="0"/>
                  </a:rPr>
                  <a:t>Estimating Resilience:  </a:t>
                </a:r>
              </a:p>
              <a:p>
                <a:pPr>
                  <a:spcBef>
                    <a:spcPts val="1800"/>
                  </a:spcBef>
                  <a:spcAft>
                    <a:spcPts val="600"/>
                  </a:spcAft>
                </a:pPr>
                <a:r>
                  <a:rPr lang="en-US" sz="2400" dirty="0" smtClean="0">
                    <a:latin typeface="Georgia" pitchFamily="18" charset="0"/>
                  </a:rPr>
                  <a:t>i) Estimate the moment functions: </a:t>
                </a:r>
                <a:r>
                  <a:rPr lang="en-US" sz="2400" i="1" dirty="0" err="1" smtClean="0">
                    <a:latin typeface="Georgia" pitchFamily="18" charset="0"/>
                  </a:rPr>
                  <a:t>m</a:t>
                </a:r>
                <a:r>
                  <a:rPr lang="en-US" sz="2400" i="1" baseline="30000" dirty="0" err="1" smtClean="0">
                    <a:latin typeface="Georgia" pitchFamily="18" charset="0"/>
                  </a:rPr>
                  <a:t>k</a:t>
                </a:r>
                <a:r>
                  <a:rPr lang="en-US" sz="2400" i="1" dirty="0" smtClean="0">
                    <a:latin typeface="Georgia" pitchFamily="18" charset="0"/>
                  </a:rPr>
                  <a:t>(</a:t>
                </a:r>
                <a:r>
                  <a:rPr lang="en-US" sz="2400" i="1" dirty="0" err="1" smtClean="0">
                    <a:latin typeface="Georgia" pitchFamily="18" charset="0"/>
                  </a:rPr>
                  <a:t>W</a:t>
                </a:r>
                <a:r>
                  <a:rPr lang="en-US" sz="2400" i="1" baseline="-25000" dirty="0" err="1" smtClean="0">
                    <a:latin typeface="Georgia" pitchFamily="18" charset="0"/>
                  </a:rPr>
                  <a:t>t</a:t>
                </a:r>
                <a:r>
                  <a:rPr lang="en-US" sz="2400" i="1" dirty="0" err="1" smtClean="0">
                    <a:latin typeface="Georgia" pitchFamily="18" charset="0"/>
                  </a:rPr>
                  <a:t>|X</a:t>
                </a:r>
                <a:r>
                  <a:rPr lang="en-US" sz="2400" i="1" baseline="-25000" dirty="0" err="1" smtClean="0">
                    <a:latin typeface="Georgia" pitchFamily="18" charset="0"/>
                  </a:rPr>
                  <a:t>t,</a:t>
                </a:r>
                <a:r>
                  <a:rPr lang="en-US" sz="2400" i="1" dirty="0" err="1" smtClean="0">
                    <a:latin typeface="Georgia" pitchFamily="18" charset="0"/>
                  </a:rPr>
                  <a:t>W</a:t>
                </a:r>
                <a:r>
                  <a:rPr lang="en-US" sz="2400" i="1" baseline="-25000" dirty="0" err="1" smtClean="0">
                    <a:latin typeface="Georgia" pitchFamily="18" charset="0"/>
                  </a:rPr>
                  <a:t>t-s</a:t>
                </a:r>
                <a:r>
                  <a:rPr lang="en-US" sz="2400" i="1" dirty="0" smtClean="0">
                    <a:latin typeface="Georgia" pitchFamily="18" charset="0"/>
                  </a:rPr>
                  <a:t>)</a:t>
                </a:r>
              </a:p>
              <a:p>
                <a:pPr>
                  <a:spcBef>
                    <a:spcPts val="1200"/>
                  </a:spcBef>
                  <a:spcAft>
                    <a:spcPts val="600"/>
                  </a:spcAft>
                </a:pPr>
                <a:r>
                  <a:rPr lang="en-US" sz="2400" dirty="0" smtClean="0">
                    <a:latin typeface="Georgia" pitchFamily="18" charset="0"/>
                  </a:rPr>
                  <a:t>ii) Use estimated moments and a normative poverty line to estimate individual-and-period specific inverse </a:t>
                </a:r>
                <a:r>
                  <a:rPr lang="en-US" sz="2400" dirty="0" err="1" smtClean="0">
                    <a:latin typeface="Georgia" pitchFamily="18" charset="0"/>
                  </a:rPr>
                  <a:t>cdf</a:t>
                </a:r>
                <a:r>
                  <a:rPr lang="en-US" sz="2400" dirty="0" smtClean="0">
                    <a:latin typeface="Georgia" pitchFamily="18" charset="0"/>
                  </a:rPr>
                  <a:t>:</a:t>
                </a:r>
              </a:p>
              <a:p>
                <a:pPr lvl="0">
                  <a:spcBef>
                    <a:spcPts val="1200"/>
                  </a:spcBef>
                  <a:spcAft>
                    <a:spcPts val="600"/>
                  </a:spcAft>
                </a:pPr>
                <a:r>
                  <a:rPr lang="en-US" sz="2400" dirty="0"/>
                  <a:t> </a:t>
                </a:r>
                <a:r>
                  <a:rPr lang="en-US" sz="2400" dirty="0" smtClean="0"/>
                  <a:t>		</a:t>
                </a:r>
                <a14:m>
                  <m:oMath xmlns:m="http://schemas.openxmlformats.org/officeDocument/2006/math">
                    <m:sSub>
                      <m:sSubPr>
                        <m:ctrlPr>
                          <a:rPr lang="en-US" sz="2400" i="1">
                            <a:latin typeface="Cambria Math" panose="02040503050406030204" pitchFamily="18" charset="0"/>
                          </a:rPr>
                        </m:ctrlPr>
                      </m:sSub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𝜌</m:t>
                            </m:r>
                          </m:e>
                        </m:acc>
                      </m:e>
                      <m:sub>
                        <m:r>
                          <a:rPr lang="en-US" sz="2400" i="1">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r>
                          <a:rPr lang="en-US" sz="2400" i="1">
                            <a:latin typeface="Cambria Math" panose="02040503050406030204" pitchFamily="18" charset="0"/>
                          </a:rPr>
                          <m:t>𝑠</m:t>
                        </m:r>
                      </m:sub>
                    </m:sSub>
                    <m:r>
                      <a:rPr lang="en-US" sz="2400">
                        <a:latin typeface="Cambria Math" panose="02040503050406030204" pitchFamily="18" charset="0"/>
                      </a:rPr>
                      <m:t>≡</m:t>
                    </m:r>
                    <m:r>
                      <a:rPr lang="en-US" sz="2400" i="1">
                        <a:latin typeface="Cambria Math" panose="02040503050406030204" pitchFamily="18" charset="0"/>
                      </a:rPr>
                      <m:t>𝑃𝑟</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r>
                              <a:rPr lang="en-US" sz="2400" i="1">
                                <a:latin typeface="Cambria Math" panose="02040503050406030204" pitchFamily="18" charset="0"/>
                              </a:rPr>
                              <m:t>𝑖</m:t>
                            </m:r>
                            <m:r>
                              <a:rPr lang="en-US" sz="2400">
                                <a:latin typeface="Cambria Math" panose="02040503050406030204" pitchFamily="18" charset="0"/>
                              </a:rPr>
                              <m:t>,</m:t>
                            </m:r>
                            <m:r>
                              <a:rPr lang="en-US" sz="2400" i="1">
                                <a:latin typeface="Cambria Math" panose="02040503050406030204" pitchFamily="18" charset="0"/>
                              </a:rPr>
                              <m:t>𝑡</m:t>
                            </m:r>
                            <m:r>
                              <a:rPr lang="en-US" sz="2400">
                                <a:latin typeface="Cambria Math" panose="02040503050406030204" pitchFamily="18" charset="0"/>
                              </a:rPr>
                              <m:t>+</m:t>
                            </m:r>
                            <m:r>
                              <a:rPr lang="en-US" sz="2400" i="1">
                                <a:latin typeface="Cambria Math" panose="02040503050406030204" pitchFamily="18" charset="0"/>
                              </a:rPr>
                              <m:t>𝑠</m:t>
                            </m:r>
                          </m:sub>
                        </m:sSub>
                        <m:r>
                          <a:rPr lang="en-US" sz="2400">
                            <a:latin typeface="Cambria Math" panose="02040503050406030204" pitchFamily="18" charset="0"/>
                          </a:rPr>
                          <m:t>≥</m:t>
                        </m:r>
                        <m:bar>
                          <m:barPr>
                            <m:ctrlPr>
                              <a:rPr lang="en-US" sz="2400" i="1">
                                <a:latin typeface="Cambria Math" panose="02040503050406030204" pitchFamily="18" charset="0"/>
                              </a:rPr>
                            </m:ctrlPr>
                          </m:barPr>
                          <m:e>
                            <m:r>
                              <a:rPr lang="en-US" sz="2400" i="1">
                                <a:latin typeface="Cambria Math" panose="02040503050406030204" pitchFamily="18" charset="0"/>
                              </a:rPr>
                              <m:t>𝑊</m:t>
                            </m:r>
                          </m:e>
                        </m:bar>
                      </m:e>
                    </m:d>
                  </m:oMath>
                </a14:m>
                <a:r>
                  <a:rPr lang="en-US" sz="2400" i="1" dirty="0" smtClean="0"/>
                  <a:t> =</a:t>
                </a:r>
              </a:p>
              <a:p>
                <a:pPr lvl="0">
                  <a:spcBef>
                    <a:spcPts val="1200"/>
                  </a:spcBef>
                  <a:spcAft>
                    <a:spcPts val="600"/>
                  </a:spcAft>
                </a:pPr>
                <a:r>
                  <a:rPr lang="en-US" sz="2400" dirty="0" smtClean="0"/>
                  <a:t>	</a:t>
                </a:r>
                <a14:m>
                  <m:oMath xmlns:m="http://schemas.openxmlformats.org/officeDocument/2006/math">
                    <m:nary>
                      <m:naryPr>
                        <m:ctrlPr>
                          <a:rPr lang="en-US" sz="2400" i="1">
                            <a:latin typeface="Cambria Math" panose="02040503050406030204" pitchFamily="18" charset="0"/>
                          </a:rPr>
                        </m:ctrlPr>
                      </m:naryPr>
                      <m:sub>
                        <m:bar>
                          <m:barPr>
                            <m:ctrlPr>
                              <a:rPr lang="en-US" sz="2400" i="1">
                                <a:latin typeface="Cambria Math" panose="02040503050406030204" pitchFamily="18" charset="0"/>
                              </a:rPr>
                            </m:ctrlPr>
                          </m:barPr>
                          <m:e>
                            <m:r>
                              <a:rPr lang="en-US" sz="2400" i="1">
                                <a:latin typeface="Cambria Math" panose="02040503050406030204" pitchFamily="18" charset="0"/>
                              </a:rPr>
                              <m:t>𝑊</m:t>
                            </m:r>
                          </m:e>
                        </m:bar>
                      </m:sub>
                      <m:sup>
                        <m:r>
                          <a:rPr lang="en-US" sz="2400">
                            <a:latin typeface="Cambria Math" panose="02040503050406030204" pitchFamily="18" charset="0"/>
                          </a:rPr>
                          <m:t>∞</m:t>
                        </m:r>
                      </m:sup>
                      <m:e>
                        <m:r>
                          <a:rPr lang="en-US" sz="2400" i="1">
                            <a:latin typeface="Cambria Math" panose="02040503050406030204" pitchFamily="18" charset="0"/>
                          </a:rPr>
                          <m:t>𝑓</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smtClean="0">
                                        <a:latin typeface="Cambria Math" panose="02040503050406030204" pitchFamily="18" charset="0"/>
                                      </a:rPr>
                                    </m:ctrlPr>
                                  </m:accPr>
                                  <m:e>
                                    <m:r>
                                      <a:rPr lang="en-US" sz="2400" i="1">
                                        <a:latin typeface="Cambria Math" panose="02040503050406030204" pitchFamily="18" charset="0"/>
                                      </a:rPr>
                                      <m:t>𝜇</m:t>
                                    </m:r>
                                  </m:e>
                                </m:acc>
                              </m:e>
                              <m:sub>
                                <m:r>
                                  <a:rPr lang="en-US" sz="2400">
                                    <a:latin typeface="Cambria Math" panose="02040503050406030204" pitchFamily="18" charset="0"/>
                                  </a:rPr>
                                  <m:t>1</m:t>
                                </m:r>
                                <m:r>
                                  <a:rPr lang="en-US" sz="2400" i="1">
                                    <a:latin typeface="Cambria Math" panose="02040503050406030204" pitchFamily="18" charset="0"/>
                                  </a:rPr>
                                  <m:t>𝑖𝑡</m:t>
                                </m:r>
                                <m:r>
                                  <a:rPr lang="en-US" sz="2400">
                                    <a:latin typeface="Cambria Math" panose="02040503050406030204" pitchFamily="18" charset="0"/>
                                  </a:rPr>
                                  <m:t>+</m:t>
                                </m:r>
                                <m:r>
                                  <a:rPr lang="en-US" sz="2400" i="1">
                                    <a:latin typeface="Cambria Math" panose="02040503050406030204" pitchFamily="18" charset="0"/>
                                  </a:rPr>
                                  <m:t>𝑠</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r>
                                  <a:rPr lang="en-US" sz="2400" i="1">
                                    <a:latin typeface="Cambria Math" panose="02040503050406030204" pitchFamily="18" charset="0"/>
                                  </a:rPr>
                                  <m:t>𝑖</m:t>
                                </m:r>
                                <m:r>
                                  <a:rPr lang="en-US" sz="2400">
                                    <a:latin typeface="Cambria Math" panose="02040503050406030204" pitchFamily="18" charset="0"/>
                                  </a:rPr>
                                  <m:t>,</m:t>
                                </m:r>
                                <m:r>
                                  <a:rPr lang="en-US" sz="2400" i="1">
                                    <a:latin typeface="Cambria Math" panose="02040503050406030204" pitchFamily="18" charset="0"/>
                                  </a:rPr>
                                  <m:t>𝑡</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𝑖</m:t>
                                </m:r>
                                <m:r>
                                  <a:rPr lang="en-US" sz="2400">
                                    <a:latin typeface="Cambria Math" panose="02040503050406030204" pitchFamily="18" charset="0"/>
                                  </a:rPr>
                                  <m:t>,</m:t>
                                </m:r>
                                <m:r>
                                  <a:rPr lang="en-US" sz="2400" i="1">
                                    <a:latin typeface="Cambria Math" panose="02040503050406030204" pitchFamily="18" charset="0"/>
                                  </a:rPr>
                                  <m:t>𝑡</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𝜇</m:t>
                                    </m:r>
                                  </m:e>
                                </m:acc>
                              </m:e>
                              <m:sub>
                                <m:r>
                                  <a:rPr lang="en-US" sz="2400">
                                    <a:latin typeface="Cambria Math" panose="02040503050406030204" pitchFamily="18" charset="0"/>
                                  </a:rPr>
                                  <m:t>2</m:t>
                                </m:r>
                                <m:r>
                                  <a:rPr lang="en-US" sz="2400" i="1">
                                    <a:latin typeface="Cambria Math" panose="02040503050406030204" pitchFamily="18" charset="0"/>
                                  </a:rPr>
                                  <m:t>𝑖𝑡</m:t>
                                </m:r>
                                <m:r>
                                  <a:rPr lang="en-US" sz="2400">
                                    <a:latin typeface="Cambria Math" panose="02040503050406030204" pitchFamily="18" charset="0"/>
                                  </a:rPr>
                                  <m:t>+</m:t>
                                </m:r>
                                <m:r>
                                  <a:rPr lang="en-US" sz="2400" i="1">
                                    <a:latin typeface="Cambria Math" panose="02040503050406030204" pitchFamily="18" charset="0"/>
                                  </a:rPr>
                                  <m:t>𝑠</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r>
                                  <a:rPr lang="en-US" sz="2400" i="1">
                                    <a:latin typeface="Cambria Math" panose="02040503050406030204" pitchFamily="18" charset="0"/>
                                  </a:rPr>
                                  <m:t>𝑖</m:t>
                                </m:r>
                                <m:r>
                                  <a:rPr lang="en-US" sz="2400">
                                    <a:latin typeface="Cambria Math" panose="02040503050406030204" pitchFamily="18" charset="0"/>
                                  </a:rPr>
                                  <m:t>,</m:t>
                                </m:r>
                                <m:r>
                                  <a:rPr lang="en-US" sz="2400" i="1">
                                    <a:latin typeface="Cambria Math" panose="02040503050406030204" pitchFamily="18" charset="0"/>
                                  </a:rPr>
                                  <m:t>𝑡</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𝑖</m:t>
                                </m:r>
                                <m:r>
                                  <a:rPr lang="en-US" sz="2400">
                                    <a:latin typeface="Cambria Math" panose="02040503050406030204" pitchFamily="18" charset="0"/>
                                  </a:rPr>
                                  <m:t>,</m:t>
                                </m:r>
                                <m:r>
                                  <a:rPr lang="en-US" sz="2400" i="1">
                                    <a:latin typeface="Cambria Math" panose="02040503050406030204" pitchFamily="18" charset="0"/>
                                  </a:rPr>
                                  <m:t>𝑡</m:t>
                                </m:r>
                              </m:sub>
                            </m:sSub>
                            <m:r>
                              <a:rPr lang="en-US" sz="2400">
                                <a:latin typeface="Cambria Math" panose="02040503050406030204" pitchFamily="18" charset="0"/>
                              </a:rPr>
                              <m:t>)</m:t>
                            </m:r>
                          </m:e>
                        </m:d>
                      </m:e>
                    </m:nary>
                  </m:oMath>
                </a14:m>
                <a:r>
                  <a:rPr lang="en-US" sz="2400" dirty="0"/>
                  <a:t>, </a:t>
                </a:r>
              </a:p>
              <a:p>
                <a:pPr>
                  <a:spcBef>
                    <a:spcPts val="1200"/>
                  </a:spcBef>
                  <a:spcAft>
                    <a:spcPts val="600"/>
                  </a:spcAft>
                </a:pPr>
                <a:r>
                  <a:rPr lang="en-US" sz="2400" dirty="0" smtClean="0">
                    <a:latin typeface="Georgia" pitchFamily="18" charset="0"/>
                  </a:rPr>
                  <a:t>iii) Then estimate classify as resilient in period </a:t>
                </a:r>
                <a:r>
                  <a:rPr lang="en-US" sz="2400" dirty="0" err="1" smtClean="0">
                    <a:latin typeface="Georgia" pitchFamily="18" charset="0"/>
                  </a:rPr>
                  <a:t>t+s</a:t>
                </a:r>
                <a:r>
                  <a:rPr lang="en-US" sz="2400" dirty="0" smtClean="0">
                    <a:latin typeface="Georgia" pitchFamily="18" charset="0"/>
                  </a:rPr>
                  <a:t> </a:t>
                </a:r>
                <a:r>
                  <a:rPr lang="en-US" sz="2400" dirty="0" err="1" smtClean="0">
                    <a:latin typeface="Georgia" pitchFamily="18" charset="0"/>
                  </a:rPr>
                  <a:t>iff</a:t>
                </a:r>
                <a:r>
                  <a:rPr lang="en-US" sz="2400" dirty="0" smtClean="0">
                    <a:latin typeface="Georgia" pitchFamily="18" charset="0"/>
                  </a:rPr>
                  <a:t> have a sufficient probability of adequate well-being relative to a normative tolerance level: </a:t>
                </a:r>
                <a:endParaRPr lang="en-US" sz="2400" dirty="0">
                  <a:latin typeface="Georgia" pitchFamily="18" charset="0"/>
                </a:endParaRPr>
              </a:p>
              <a:p>
                <a:pPr lvl="0">
                  <a:spcBef>
                    <a:spcPts val="1200"/>
                  </a:spcBef>
                  <a:spcAft>
                    <a:spcPts val="600"/>
                  </a:spcAft>
                </a:pPr>
                <a:r>
                  <a:rPr lang="en-US" sz="2400" dirty="0" smtClean="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𝑖</m:t>
                        </m:r>
                        <m:r>
                          <a:rPr lang="en-US" sz="2400" b="0" i="1" smtClean="0">
                            <a:latin typeface="Cambria Math" panose="02040503050406030204" pitchFamily="18" charset="0"/>
                          </a:rPr>
                          <m:t>,</m:t>
                        </m:r>
                        <m:r>
                          <a:rPr lang="en-US" sz="2400" i="1">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𝑠</m:t>
                        </m:r>
                      </m:sub>
                    </m:sSub>
                    <m:r>
                      <a:rPr lang="en-US" sz="2400" i="1">
                        <a:latin typeface="Cambria Math" panose="02040503050406030204" pitchFamily="18" charset="0"/>
                      </a:rPr>
                      <m:t>= </m:t>
                    </m:r>
                    <m:m>
                      <m:mPr>
                        <m:mcs>
                          <m:mc>
                            <m:mcPr>
                              <m:count m:val="1"/>
                              <m:mcJc m:val="center"/>
                            </m:mcPr>
                          </m:mc>
                        </m:mcs>
                        <m:ctrlPr>
                          <a:rPr lang="en-US" sz="2400" i="1">
                            <a:latin typeface="Cambria Math" panose="02040503050406030204" pitchFamily="18" charset="0"/>
                          </a:rPr>
                        </m:ctrlPr>
                      </m:mPr>
                      <m:mr>
                        <m:e>
                          <m:r>
                            <a:rPr lang="en-US" sz="2400" i="1">
                              <a:latin typeface="Cambria Math" panose="02040503050406030204" pitchFamily="18" charset="0"/>
                            </a:rPr>
                            <m:t>1 </m:t>
                          </m:r>
                          <m:r>
                            <a:rPr lang="en-US" sz="2400" i="1">
                              <a:latin typeface="Cambria Math" panose="02040503050406030204" pitchFamily="18" charset="0"/>
                            </a:rPr>
                            <m:t>𝑖𝑓</m:t>
                          </m:r>
                          <m:r>
                            <a:rPr lang="en-US" sz="2400" i="1">
                              <a:latin typeface="Cambria Math" panose="02040503050406030204" pitchFamily="18" charset="0"/>
                            </a:rPr>
                            <m:t> </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𝜌</m:t>
                                  </m:r>
                                </m:e>
                              </m:acc>
                            </m:e>
                            <m:sub>
                              <m:r>
                                <a:rPr lang="en-US" sz="2400" i="1">
                                  <a:latin typeface="Cambria Math" panose="02040503050406030204" pitchFamily="18" charset="0"/>
                                </a:rPr>
                                <m:t>𝑖</m:t>
                              </m:r>
                              <m:r>
                                <a:rPr lang="en-US" sz="2400" b="0" i="1" smtClean="0">
                                  <a:latin typeface="Cambria Math" panose="02040503050406030204" pitchFamily="18" charset="0"/>
                                </a:rPr>
                                <m:t>,</m:t>
                              </m:r>
                              <m:r>
                                <a:rPr lang="en-US" sz="2400" i="1">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𝑠</m:t>
                              </m:r>
                            </m:sub>
                          </m:sSub>
                          <m:r>
                            <a:rPr lang="en-US" sz="2400" i="1">
                              <a:latin typeface="Cambria Math" panose="02040503050406030204" pitchFamily="18" charset="0"/>
                            </a:rPr>
                            <m:t>≥ </m:t>
                          </m:r>
                          <m:bar>
                            <m:barPr>
                              <m:ctrlPr>
                                <a:rPr lang="en-US" sz="2400" i="1">
                                  <a:latin typeface="Cambria Math" panose="02040503050406030204" pitchFamily="18" charset="0"/>
                                </a:rPr>
                              </m:ctrlPr>
                            </m:barPr>
                            <m:e>
                              <m:r>
                                <a:rPr lang="en-US" sz="2400" i="1">
                                  <a:latin typeface="Cambria Math" panose="02040503050406030204" pitchFamily="18" charset="0"/>
                                </a:rPr>
                                <m:t>𝑃</m:t>
                              </m:r>
                            </m:e>
                          </m:bar>
                          <m:r>
                            <a:rPr lang="en-US" sz="2400" i="1">
                              <a:latin typeface="Cambria Math" panose="02040503050406030204" pitchFamily="18" charset="0"/>
                            </a:rPr>
                            <m:t> </m:t>
                          </m:r>
                        </m:e>
                      </m:mr>
                      <m:mr>
                        <m:e>
                          <m:r>
                            <a:rPr lang="en-US" sz="2400" i="1">
                              <a:latin typeface="Cambria Math" panose="02040503050406030204" pitchFamily="18" charset="0"/>
                            </a:rPr>
                            <m:t>0 </m:t>
                          </m:r>
                          <m:r>
                            <a:rPr lang="en-US" sz="2400" i="1">
                              <a:latin typeface="Cambria Math" panose="02040503050406030204" pitchFamily="18" charset="0"/>
                            </a:rPr>
                            <m:t>𝑜𝑡h𝑒𝑟𝑤𝑖𝑠𝑒</m:t>
                          </m:r>
                          <m:r>
                            <a:rPr lang="en-US" sz="2400" b="0" i="1" smtClean="0">
                              <a:latin typeface="Cambria Math" panose="02040503050406030204" pitchFamily="18" charset="0"/>
                            </a:rPr>
                            <m:t>      </m:t>
                          </m:r>
                        </m:e>
                      </m:mr>
                    </m:m>
                  </m:oMath>
                </a14:m>
                <a:endParaRPr lang="en-US" sz="2400" dirty="0"/>
              </a:p>
              <a:p>
                <a:pPr>
                  <a:spcBef>
                    <a:spcPts val="1800"/>
                  </a:spcBef>
                  <a:spcAft>
                    <a:spcPts val="600"/>
                  </a:spcAft>
                </a:pPr>
                <a:endParaRPr lang="en-US" sz="2400" dirty="0" smtClean="0">
                  <a:latin typeface="Georgia"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533400" y="1066800"/>
                <a:ext cx="8077200" cy="6502229"/>
              </a:xfrm>
              <a:prstGeom prst="rect">
                <a:avLst/>
              </a:prstGeom>
              <a:blipFill rotWithShape="0">
                <a:blip r:embed="rId2"/>
                <a:stretch>
                  <a:fillRect l="-1585" t="-937" r="-1887"/>
                </a:stretch>
              </a:blipFill>
            </p:spPr>
            <p:txBody>
              <a:bodyPr/>
              <a:lstStyle/>
              <a:p>
                <a:r>
                  <a:rPr lang="en-US">
                    <a:noFill/>
                  </a:rPr>
                  <a:t> </a:t>
                </a:r>
              </a:p>
            </p:txBody>
          </p:sp>
        </mc:Fallback>
      </mc:AlternateContent>
      <p:pic>
        <p:nvPicPr>
          <p:cNvPr id="4" name="Picture 5" descr="cu_logo_sml_150_ppt"/>
          <p:cNvPicPr>
            <a:picLocks noChangeAspect="1" noChangeArrowheads="1"/>
          </p:cNvPicPr>
          <p:nvPr/>
        </p:nvPicPr>
        <p:blipFill>
          <a:blip r:embed="rId3" cstate="print"/>
          <a:srcRect/>
          <a:stretch>
            <a:fillRect/>
          </a:stretch>
        </p:blipFill>
        <p:spPr bwMode="auto">
          <a:xfrm>
            <a:off x="0" y="0"/>
            <a:ext cx="9144000" cy="981076"/>
          </a:xfrm>
          <a:prstGeom prst="rect">
            <a:avLst/>
          </a:prstGeom>
          <a:noFill/>
          <a:ln w="9525">
            <a:noFill/>
            <a:miter lim="800000"/>
            <a:headEnd/>
            <a:tailEnd/>
          </a:ln>
        </p:spPr>
      </p:pic>
      <p:sp>
        <p:nvSpPr>
          <p:cNvPr id="5" name="Title 5"/>
          <p:cNvSpPr txBox="1">
            <a:spLocks/>
          </p:cNvSpPr>
          <p:nvPr/>
        </p:nvSpPr>
        <p:spPr bwMode="auto">
          <a:xfrm>
            <a:off x="4191000" y="-9526"/>
            <a:ext cx="47244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Estimating Resilience </a:t>
            </a:r>
            <a:endParaRPr lang="en-US" sz="3000" b="1"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3563517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381000" y="1143000"/>
                <a:ext cx="8382000" cy="5658729"/>
              </a:xfrm>
              <a:prstGeom prst="rect">
                <a:avLst/>
              </a:prstGeom>
              <a:noFill/>
            </p:spPr>
            <p:txBody>
              <a:bodyPr wrap="square" rtlCol="0">
                <a:spAutoFit/>
              </a:bodyPr>
              <a:lstStyle/>
              <a:p>
                <a:pPr>
                  <a:spcBef>
                    <a:spcPts val="1800"/>
                  </a:spcBef>
                  <a:spcAft>
                    <a:spcPts val="600"/>
                  </a:spcAft>
                </a:pPr>
                <a:r>
                  <a:rPr lang="en-US" sz="2800" b="1" dirty="0" smtClean="0">
                    <a:latin typeface="Georgia" pitchFamily="18" charset="0"/>
                  </a:rPr>
                  <a:t>Describing Resilience In A (Sub)Population:</a:t>
                </a:r>
              </a:p>
              <a:p>
                <a:pPr>
                  <a:spcBef>
                    <a:spcPts val="1800"/>
                  </a:spcBef>
                  <a:spcAft>
                    <a:spcPts val="600"/>
                  </a:spcAft>
                </a:pPr>
                <a:r>
                  <a:rPr lang="en-US" sz="2400" dirty="0" smtClean="0">
                    <a:latin typeface="Georgia" pitchFamily="18" charset="0"/>
                  </a:rPr>
                  <a:t>For minimal well-being standard, </a:t>
                </a:r>
                <a14:m>
                  <m:oMath xmlns:m="http://schemas.openxmlformats.org/officeDocument/2006/math">
                    <m:bar>
                      <m:barPr>
                        <m:ctrlPr>
                          <a:rPr lang="en-US" sz="2400" i="1">
                            <a:latin typeface="Cambria Math" panose="02040503050406030204" pitchFamily="18" charset="0"/>
                          </a:rPr>
                        </m:ctrlPr>
                      </m:barPr>
                      <m:e>
                        <m:r>
                          <a:rPr lang="en-US" sz="2400">
                            <a:latin typeface="Cambria Math"/>
                          </a:rPr>
                          <m:t>𝑊</m:t>
                        </m:r>
                      </m:e>
                    </m:bar>
                  </m:oMath>
                </a14:m>
                <a:r>
                  <a:rPr lang="en-US" sz="2400" dirty="0" smtClean="0">
                    <a:latin typeface="Georgia" pitchFamily="18" charset="0"/>
                  </a:rPr>
                  <a:t>, and probability of exceeding </a:t>
                </a:r>
                <a14:m>
                  <m:oMath xmlns:m="http://schemas.openxmlformats.org/officeDocument/2006/math">
                    <m:bar>
                      <m:barPr>
                        <m:ctrlPr>
                          <a:rPr lang="en-US" sz="2400" i="1">
                            <a:latin typeface="Cambria Math" panose="02040503050406030204" pitchFamily="18" charset="0"/>
                          </a:rPr>
                        </m:ctrlPr>
                      </m:barPr>
                      <m:e>
                        <m:r>
                          <a:rPr lang="en-US" sz="2400">
                            <a:latin typeface="Cambria Math"/>
                          </a:rPr>
                          <m:t>𝑊</m:t>
                        </m:r>
                      </m:e>
                    </m:bar>
                  </m:oMath>
                </a14:m>
                <a:r>
                  <a:rPr lang="en-US" sz="2400" dirty="0">
                    <a:latin typeface="Georgia" pitchFamily="18" charset="0"/>
                  </a:rPr>
                  <a:t>,</a:t>
                </a:r>
                <a:r>
                  <a:rPr lang="en-US" sz="2400" dirty="0" smtClean="0">
                    <a:latin typeface="Georgia" pitchFamily="18" charset="0"/>
                  </a:rPr>
                  <a:t> </a:t>
                </a:r>
                <a14:m>
                  <m:oMath xmlns:m="http://schemas.openxmlformats.org/officeDocument/2006/math">
                    <m:bar>
                      <m:barPr>
                        <m:ctrlPr>
                          <a:rPr lang="en-US" sz="2400" i="1">
                            <a:latin typeface="Cambria Math" panose="02040503050406030204" pitchFamily="18" charset="0"/>
                          </a:rPr>
                        </m:ctrlPr>
                      </m:barPr>
                      <m:e>
                        <m:r>
                          <a:rPr lang="en-US" sz="2400" i="1">
                            <a:latin typeface="Cambria Math"/>
                          </a:rPr>
                          <m:t>𝑝</m:t>
                        </m:r>
                      </m:e>
                    </m:bar>
                    <m:r>
                      <a:rPr lang="en-US" sz="2400" b="0" i="0" smtClean="0">
                        <a:latin typeface="Cambria Math"/>
                      </a:rPr>
                      <m:t>, </m:t>
                    </m:r>
                  </m:oMath>
                </a14:m>
                <a:r>
                  <a:rPr lang="en-US" sz="2400" dirty="0" smtClean="0">
                    <a:latin typeface="Georgia" pitchFamily="18" charset="0"/>
                  </a:rPr>
                  <a:t> can create a measure of the probabilistic resilience shortfall for each individual: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𝑔</m:t>
                        </m:r>
                      </m:e>
                      <m:sub>
                        <m:r>
                          <a:rPr lang="en-US" sz="2400" i="1">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𝑠</m:t>
                        </m:r>
                      </m:sub>
                    </m:sSub>
                    <m:r>
                      <a:rPr lang="en-US" sz="2400" i="1">
                        <a:latin typeface="Cambria Math" panose="02040503050406030204" pitchFamily="18" charset="0"/>
                      </a:rPr>
                      <m:t>=</m:t>
                    </m:r>
                    <m:bar>
                      <m:barPr>
                        <m:ctrlPr>
                          <a:rPr lang="en-US" sz="2400" i="1">
                            <a:latin typeface="Cambria Math" panose="02040503050406030204" pitchFamily="18" charset="0"/>
                          </a:rPr>
                        </m:ctrlPr>
                      </m:barPr>
                      <m:e>
                        <m:r>
                          <a:rPr lang="en-US" sz="2400" i="1">
                            <a:latin typeface="Cambria Math" panose="02040503050406030204" pitchFamily="18" charset="0"/>
                          </a:rPr>
                          <m:t>𝑃</m:t>
                        </m:r>
                      </m:e>
                    </m:bar>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𝜌</m:t>
                            </m:r>
                          </m:e>
                        </m:acc>
                      </m:e>
                      <m:sub>
                        <m:r>
                          <a:rPr lang="en-US" sz="2400" i="1">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𝑠</m:t>
                        </m:r>
                      </m:sub>
                    </m:sSub>
                  </m:oMath>
                </a14:m>
                <a:r>
                  <a:rPr lang="en-US" sz="2400" dirty="0"/>
                  <a:t>.</a:t>
                </a:r>
                <a:r>
                  <a:rPr lang="en-US" sz="2400" dirty="0" smtClean="0"/>
                  <a:t>  </a:t>
                </a:r>
                <a:endParaRPr lang="en-US" sz="2400" dirty="0"/>
              </a:p>
              <a:p>
                <a:pPr>
                  <a:spcBef>
                    <a:spcPts val="1800"/>
                  </a:spcBef>
                  <a:spcAft>
                    <a:spcPts val="600"/>
                  </a:spcAft>
                </a:pPr>
                <a:r>
                  <a:rPr lang="en-US" sz="2400" dirty="0" smtClean="0">
                    <a:latin typeface="Georgia" pitchFamily="18" charset="0"/>
                  </a:rPr>
                  <a:t>From those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𝑔</m:t>
                        </m:r>
                      </m:e>
                      <m:sub>
                        <m:r>
                          <a:rPr lang="en-US" sz="2400" i="1">
                            <a:latin typeface="Cambria Math"/>
                          </a:rPr>
                          <m:t>𝑖</m:t>
                        </m:r>
                      </m:sub>
                    </m:sSub>
                  </m:oMath>
                </a14:m>
                <a:r>
                  <a:rPr lang="en-US" sz="2400" dirty="0" smtClean="0">
                    <a:latin typeface="Georgia" pitchFamily="18" charset="0"/>
                  </a:rPr>
                  <a:t>, construct a decomposable resilience index:</a:t>
                </a:r>
              </a:p>
              <a:p>
                <a:pPr lvl="0" algn="ctr">
                  <a:spcBef>
                    <a:spcPts val="600"/>
                  </a:spcBef>
                  <a:spcAft>
                    <a:spcPts val="600"/>
                  </a:spcAft>
                </a:pPr>
                <a14:m>
                  <m:oMath xmlns:m="http://schemas.openxmlformats.org/officeDocument/2006/math">
                    <m:sSub>
                      <m:sSubPr>
                        <m:ctrlPr>
                          <a:rPr lang="en-US" sz="2400" i="1">
                            <a:latin typeface="Cambria Math" panose="02040503050406030204" pitchFamily="18" charset="0"/>
                          </a:rPr>
                        </m:ctrlPr>
                      </m:sSubPr>
                      <m:e>
                        <m:r>
                          <a:rPr lang="en-US" sz="2400">
                            <a:latin typeface="Cambria Math"/>
                          </a:rPr>
                          <m:t>𝑅</m:t>
                        </m:r>
                      </m:e>
                      <m:sub>
                        <m:r>
                          <a:rPr lang="en-US" sz="2400">
                            <a:latin typeface="Cambria Math"/>
                          </a:rPr>
                          <m:t>𝛼</m:t>
                        </m:r>
                        <m:r>
                          <a:rPr lang="en-US" sz="2400">
                            <a:latin typeface="Cambria Math"/>
                          </a:rPr>
                          <m:t>, </m:t>
                        </m:r>
                        <m:r>
                          <a:rPr lang="en-US" sz="2400">
                            <a:latin typeface="Cambria Math"/>
                          </a:rPr>
                          <m:t>𝑡</m:t>
                        </m:r>
                        <m:r>
                          <a:rPr lang="en-US" sz="2400">
                            <a:latin typeface="Cambria Math"/>
                          </a:rPr>
                          <m:t>+</m:t>
                        </m:r>
                        <m:r>
                          <a:rPr lang="en-US" sz="2400">
                            <a:latin typeface="Cambria Math"/>
                          </a:rPr>
                          <m:t>𝑠</m:t>
                        </m:r>
                      </m:sub>
                    </m:sSub>
                    <m:d>
                      <m:dPr>
                        <m:ctrlPr>
                          <a:rPr lang="en-US" sz="2400" i="1">
                            <a:latin typeface="Cambria Math" panose="02040503050406030204" pitchFamily="18" charset="0"/>
                          </a:rPr>
                        </m:ctrlPr>
                      </m:dPr>
                      <m:e>
                        <m:sSub>
                          <m:sSubPr>
                            <m:ctrlPr>
                              <a:rPr lang="en-US" sz="2400" b="1" i="1">
                                <a:latin typeface="Cambria Math" panose="02040503050406030204" pitchFamily="18" charset="0"/>
                              </a:rPr>
                            </m:ctrlPr>
                          </m:sSubPr>
                          <m:e>
                            <m:acc>
                              <m:accPr>
                                <m:chr m:val="̂"/>
                                <m:ctrlPr>
                                  <a:rPr lang="en-US" sz="2400" b="1" i="1">
                                    <a:latin typeface="Cambria Math" panose="02040503050406030204" pitchFamily="18" charset="0"/>
                                  </a:rPr>
                                </m:ctrlPr>
                              </m:accPr>
                              <m:e>
                                <m:r>
                                  <a:rPr lang="en-US" sz="2400" b="1" i="1">
                                    <a:latin typeface="Cambria Math" panose="02040503050406030204" pitchFamily="18" charset="0"/>
                                  </a:rPr>
                                  <m:t>𝝆</m:t>
                                </m:r>
                              </m:e>
                            </m:acc>
                          </m:e>
                          <m:sub>
                            <m:r>
                              <a:rPr lang="en-US" sz="2400" b="1" i="1">
                                <a:latin typeface="Cambria Math" panose="02040503050406030204" pitchFamily="18" charset="0"/>
                              </a:rPr>
                              <m:t>𝒕</m:t>
                            </m:r>
                            <m:r>
                              <a:rPr lang="en-US" sz="2400" b="1" i="1">
                                <a:latin typeface="Cambria Math" panose="02040503050406030204" pitchFamily="18" charset="0"/>
                              </a:rPr>
                              <m:t>+</m:t>
                            </m:r>
                            <m:r>
                              <a:rPr lang="en-US" sz="2400" b="1" i="1">
                                <a:latin typeface="Cambria Math" panose="02040503050406030204" pitchFamily="18" charset="0"/>
                              </a:rPr>
                              <m:t>𝒔</m:t>
                            </m:r>
                          </m:sub>
                        </m:sSub>
                        <m:r>
                          <a:rPr lang="en-US" sz="2400">
                            <a:latin typeface="Cambria Math"/>
                          </a:rPr>
                          <m:t>;</m:t>
                        </m:r>
                        <m:bar>
                          <m:barPr>
                            <m:ctrlPr>
                              <a:rPr lang="en-US" sz="2400" i="1">
                                <a:latin typeface="Cambria Math" panose="02040503050406030204" pitchFamily="18" charset="0"/>
                              </a:rPr>
                            </m:ctrlPr>
                          </m:barPr>
                          <m:e>
                            <m:r>
                              <a:rPr lang="en-US" sz="2400">
                                <a:latin typeface="Cambria Math"/>
                              </a:rPr>
                              <m:t>𝑊</m:t>
                            </m:r>
                          </m:e>
                        </m:bar>
                        <m:r>
                          <a:rPr lang="en-US" sz="2400">
                            <a:latin typeface="Cambria Math"/>
                          </a:rPr>
                          <m:t>,</m:t>
                        </m:r>
                        <m:bar>
                          <m:barPr>
                            <m:ctrlPr>
                              <a:rPr lang="en-US" sz="2400" i="1">
                                <a:latin typeface="Cambria Math" panose="02040503050406030204" pitchFamily="18" charset="0"/>
                              </a:rPr>
                            </m:ctrlPr>
                          </m:barPr>
                          <m:e>
                            <m:r>
                              <a:rPr lang="en-US" sz="2400">
                                <a:latin typeface="Cambria Math"/>
                              </a:rPr>
                              <m:t>𝑃</m:t>
                            </m:r>
                          </m:e>
                        </m:bar>
                      </m:e>
                    </m:d>
                    <m:r>
                      <a:rPr lang="en-US" sz="2400">
                        <a:latin typeface="Cambria Math"/>
                      </a:rPr>
                      <m:t>≡1−</m:t>
                    </m:r>
                    <m:d>
                      <m:dPr>
                        <m:begChr m:val="["/>
                        <m:endChr m:val="]"/>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a:latin typeface="Cambria Math"/>
                              </a:rPr>
                              <m:t>1</m:t>
                            </m:r>
                          </m:num>
                          <m:den>
                            <m:r>
                              <a:rPr lang="en-US" sz="2400">
                                <a:latin typeface="Cambria Math"/>
                              </a:rPr>
                              <m:t>𝑛</m:t>
                            </m:r>
                          </m:den>
                        </m:f>
                        <m:nary>
                          <m:naryPr>
                            <m:chr m:val="∑"/>
                            <m:ctrlPr>
                              <a:rPr lang="en-US" sz="2400" i="1">
                                <a:latin typeface="Cambria Math" panose="02040503050406030204" pitchFamily="18" charset="0"/>
                              </a:rPr>
                            </m:ctrlPr>
                          </m:naryPr>
                          <m:sub>
                            <m:r>
                              <a:rPr lang="en-US" sz="2400">
                                <a:latin typeface="Cambria Math"/>
                              </a:rPr>
                              <m:t>𝑖</m:t>
                            </m:r>
                            <m:r>
                              <a:rPr lang="en-US" sz="2400">
                                <a:latin typeface="Cambria Math"/>
                              </a:rPr>
                              <m:t>=1</m:t>
                            </m:r>
                          </m:sub>
                          <m:sup>
                            <m:r>
                              <a:rPr lang="en-US" sz="2400">
                                <a:latin typeface="Cambria Math"/>
                              </a:rPr>
                              <m:t>𝑞</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a:latin typeface="Cambria Math"/>
                                              </a:rPr>
                                              <m:t>𝑔</m:t>
                                            </m:r>
                                          </m:e>
                                          <m:sub>
                                            <m:r>
                                              <a:rPr lang="en-US" sz="2400">
                                                <a:latin typeface="Cambria Math"/>
                                              </a:rPr>
                                              <m:t>𝑖</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𝑠</m:t>
                                            </m:r>
                                          </m:sub>
                                        </m:sSub>
                                      </m:num>
                                      <m:den>
                                        <m:bar>
                                          <m:barPr>
                                            <m:ctrlPr>
                                              <a:rPr lang="en-US" sz="2400" i="1">
                                                <a:latin typeface="Cambria Math" panose="02040503050406030204" pitchFamily="18" charset="0"/>
                                              </a:rPr>
                                            </m:ctrlPr>
                                          </m:barPr>
                                          <m:e>
                                            <m:r>
                                              <a:rPr lang="en-US" sz="2400">
                                                <a:latin typeface="Cambria Math"/>
                                              </a:rPr>
                                              <m:t>𝑃</m:t>
                                            </m:r>
                                          </m:e>
                                        </m:bar>
                                      </m:den>
                                    </m:f>
                                  </m:e>
                                </m:d>
                              </m:e>
                              <m:sup>
                                <m:r>
                                  <a:rPr lang="en-US" sz="2400">
                                    <a:latin typeface="Cambria Math"/>
                                  </a:rPr>
                                  <m:t>𝛼</m:t>
                                </m:r>
                              </m:sup>
                            </m:sSup>
                          </m:e>
                        </m:nary>
                      </m:e>
                    </m:d>
                  </m:oMath>
                </a14:m>
                <a:r>
                  <a:rPr lang="en-US" sz="2400" dirty="0">
                    <a:latin typeface="Georgia" pitchFamily="18" charset="0"/>
                  </a:rPr>
                  <a:t> </a:t>
                </a:r>
                <a:endParaRPr lang="en-US" sz="2400" dirty="0" smtClean="0">
                  <a:latin typeface="Georgia" pitchFamily="18" charset="0"/>
                </a:endParaRPr>
              </a:p>
              <a:p>
                <a:pPr lvl="0">
                  <a:spcBef>
                    <a:spcPts val="600"/>
                  </a:spcBef>
                  <a:spcAft>
                    <a:spcPts val="600"/>
                  </a:spcAft>
                </a:pPr>
                <a:r>
                  <a:rPr lang="en-US" sz="2400" dirty="0" smtClean="0">
                    <a:latin typeface="Georgia" pitchFamily="18" charset="0"/>
                  </a:rPr>
                  <a:t>w/ </a:t>
                </a:r>
                <a14:m>
                  <m:oMath xmlns:m="http://schemas.openxmlformats.org/officeDocument/2006/math">
                    <m:r>
                      <a:rPr lang="en-US" sz="2400">
                        <a:latin typeface="Cambria Math"/>
                      </a:rPr>
                      <m:t>𝑞</m:t>
                    </m:r>
                    <m:r>
                      <a:rPr lang="en-US" sz="2400" i="1">
                        <a:latin typeface="Cambria Math"/>
                      </a:rPr>
                      <m:t> </m:t>
                    </m:r>
                  </m:oMath>
                </a14:m>
                <a:r>
                  <a:rPr lang="en-US" sz="2400" dirty="0">
                    <a:latin typeface="Georgia" pitchFamily="18" charset="0"/>
                  </a:rPr>
                  <a:t>HH (out of </a:t>
                </a:r>
                <a14:m>
                  <m:oMath xmlns:m="http://schemas.openxmlformats.org/officeDocument/2006/math">
                    <m:r>
                      <a:rPr lang="en-US" sz="2400">
                        <a:latin typeface="Cambria Math"/>
                      </a:rPr>
                      <m:t>𝑛</m:t>
                    </m:r>
                  </m:oMath>
                </a14:m>
                <a:r>
                  <a:rPr lang="en-US" sz="2400" dirty="0">
                    <a:latin typeface="Georgia" pitchFamily="18" charset="0"/>
                  </a:rPr>
                  <a:t> total HHs) below the  probability threshold </a:t>
                </a:r>
                <a14:m>
                  <m:oMath xmlns:m="http://schemas.openxmlformats.org/officeDocument/2006/math">
                    <m:bar>
                      <m:barPr>
                        <m:ctrlPr>
                          <a:rPr lang="en-US" sz="2400" i="1">
                            <a:latin typeface="Cambria Math" panose="02040503050406030204" pitchFamily="18" charset="0"/>
                          </a:rPr>
                        </m:ctrlPr>
                      </m:barPr>
                      <m:e>
                        <m:r>
                          <a:rPr lang="en-US" sz="2400">
                            <a:latin typeface="Cambria Math"/>
                          </a:rPr>
                          <m:t>𝑃</m:t>
                        </m:r>
                      </m:e>
                    </m:bar>
                  </m:oMath>
                </a14:m>
                <a:r>
                  <a:rPr lang="en-US" sz="2400" dirty="0">
                    <a:latin typeface="Georgia" pitchFamily="18" charset="0"/>
                  </a:rPr>
                  <a:t>, each with gap </a:t>
                </a:r>
                <a14:m>
                  <m:oMath xmlns:m="http://schemas.openxmlformats.org/officeDocument/2006/math">
                    <m:sSub>
                      <m:sSubPr>
                        <m:ctrlPr>
                          <a:rPr lang="en-US" sz="2400" i="1">
                            <a:latin typeface="Cambria Math" panose="02040503050406030204" pitchFamily="18" charset="0"/>
                          </a:rPr>
                        </m:ctrlPr>
                      </m:sSubPr>
                      <m:e>
                        <m:r>
                          <a:rPr lang="en-US" sz="2400">
                            <a:latin typeface="Cambria Math"/>
                          </a:rPr>
                          <m:t>𝑔</m:t>
                        </m:r>
                      </m:e>
                      <m:sub>
                        <m:r>
                          <a:rPr lang="en-US" sz="2400">
                            <a:latin typeface="Cambria Math"/>
                          </a:rPr>
                          <m:t>𝑖</m:t>
                        </m:r>
                      </m:sub>
                    </m:sSub>
                  </m:oMath>
                </a14:m>
                <a:r>
                  <a:rPr lang="en-US" sz="2400" dirty="0" smtClean="0">
                    <a:latin typeface="Georgia" pitchFamily="18" charset="0"/>
                  </a:rPr>
                  <a:t>.</a:t>
                </a:r>
              </a:p>
              <a:p>
                <a:pPr lvl="0">
                  <a:spcBef>
                    <a:spcPts val="600"/>
                  </a:spcBef>
                  <a:spcAft>
                    <a:spcPts val="600"/>
                  </a:spcAft>
                </a:pPr>
                <a:r>
                  <a:rPr lang="en-US" sz="2400" dirty="0" smtClean="0">
                    <a:latin typeface="Georgia" pitchFamily="18" charset="0"/>
                  </a:rPr>
                  <a:t>For </a:t>
                </a:r>
                <a:r>
                  <a:rPr lang="el-GR" sz="2400" dirty="0" smtClean="0">
                    <a:latin typeface="Georgia" pitchFamily="18" charset="0"/>
                  </a:rPr>
                  <a:t>α</a:t>
                </a:r>
                <a:r>
                  <a:rPr lang="en-US" sz="2400" dirty="0" smtClean="0">
                    <a:latin typeface="Georgia" pitchFamily="18" charset="0"/>
                  </a:rPr>
                  <a:t>=0, yields a headcount of those not resilient. </a:t>
                </a:r>
                <a:endParaRPr lang="en-US" sz="2400" dirty="0">
                  <a:latin typeface="Georgia" pitchFamily="18" charset="0"/>
                </a:endParaRPr>
              </a:p>
              <a:p>
                <a:pPr>
                  <a:spcBef>
                    <a:spcPts val="600"/>
                  </a:spcBef>
                  <a:spcAft>
                    <a:spcPts val="600"/>
                  </a:spcAft>
                </a:pPr>
                <a:endParaRPr lang="en-US" sz="2400" dirty="0">
                  <a:latin typeface="Georgia"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81000" y="1143000"/>
                <a:ext cx="8382000" cy="5658729"/>
              </a:xfrm>
              <a:prstGeom prst="rect">
                <a:avLst/>
              </a:prstGeom>
              <a:blipFill rotWithShape="0">
                <a:blip r:embed="rId2"/>
                <a:stretch>
                  <a:fillRect l="-1527" t="-1185"/>
                </a:stretch>
              </a:blipFill>
            </p:spPr>
            <p:txBody>
              <a:bodyPr/>
              <a:lstStyle/>
              <a:p>
                <a:r>
                  <a:rPr lang="en-US">
                    <a:noFill/>
                  </a:rPr>
                  <a:t> </a:t>
                </a:r>
              </a:p>
            </p:txBody>
          </p:sp>
        </mc:Fallback>
      </mc:AlternateContent>
      <p:pic>
        <p:nvPicPr>
          <p:cNvPr id="4" name="Picture 5" descr="cu_logo_sml_150_ppt"/>
          <p:cNvPicPr>
            <a:picLocks noChangeAspect="1" noChangeArrowheads="1"/>
          </p:cNvPicPr>
          <p:nvPr/>
        </p:nvPicPr>
        <p:blipFill>
          <a:blip r:embed="rId3" cstate="print"/>
          <a:srcRect/>
          <a:stretch>
            <a:fillRect/>
          </a:stretch>
        </p:blipFill>
        <p:spPr bwMode="auto">
          <a:xfrm>
            <a:off x="0" y="0"/>
            <a:ext cx="9144000" cy="981076"/>
          </a:xfrm>
          <a:prstGeom prst="rect">
            <a:avLst/>
          </a:prstGeom>
          <a:noFill/>
          <a:ln w="9525">
            <a:noFill/>
            <a:miter lim="800000"/>
            <a:headEnd/>
            <a:tailEnd/>
          </a:ln>
        </p:spPr>
      </p:pic>
      <p:sp>
        <p:nvSpPr>
          <p:cNvPr id="5" name="Title 5"/>
          <p:cNvSpPr txBox="1">
            <a:spLocks/>
          </p:cNvSpPr>
          <p:nvPr/>
        </p:nvSpPr>
        <p:spPr bwMode="auto">
          <a:xfrm>
            <a:off x="4191000" y="-9526"/>
            <a:ext cx="47244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Describing Resilience </a:t>
            </a:r>
            <a:endParaRPr lang="en-US" sz="3000" b="1"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2782940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extBox 5"/>
          <p:cNvSpPr txBox="1"/>
          <p:nvPr/>
        </p:nvSpPr>
        <p:spPr>
          <a:xfrm>
            <a:off x="373062" y="956473"/>
            <a:ext cx="8694738" cy="1569660"/>
          </a:xfrm>
          <a:prstGeom prst="rect">
            <a:avLst/>
          </a:prstGeom>
          <a:noFill/>
        </p:spPr>
        <p:txBody>
          <a:bodyPr wrap="square" rtlCol="0">
            <a:spAutoFit/>
          </a:bodyPr>
          <a:lstStyle/>
          <a:p>
            <a:r>
              <a:rPr lang="en-US" sz="2400" b="1" dirty="0" smtClean="0">
                <a:latin typeface="Georgia" pitchFamily="18" charset="0"/>
              </a:rPr>
              <a:t>Objective: minimize the duration, intensity and likelihood of people’s experience of poverty</a:t>
            </a:r>
          </a:p>
          <a:p>
            <a:endParaRPr lang="en-US" sz="2400" dirty="0" smtClean="0">
              <a:latin typeface="Georgia" pitchFamily="18" charset="0"/>
            </a:endParaRPr>
          </a:p>
          <a:p>
            <a:r>
              <a:rPr lang="en-US" sz="2400" b="1" u="sng" dirty="0" smtClean="0">
                <a:latin typeface="Georgia" pitchFamily="18" charset="0"/>
              </a:rPr>
              <a:t>Three options:</a:t>
            </a:r>
            <a:endParaRPr lang="en-US" sz="2400" dirty="0" smtClean="0">
              <a:latin typeface="Georgia" pitchFamily="18" charset="0"/>
            </a:endParaRPr>
          </a:p>
        </p:txBody>
      </p:sp>
      <p:sp>
        <p:nvSpPr>
          <p:cNvPr id="7" name="Title 5"/>
          <p:cNvSpPr txBox="1">
            <a:spLocks/>
          </p:cNvSpPr>
          <p:nvPr/>
        </p:nvSpPr>
        <p:spPr bwMode="auto">
          <a:xfrm>
            <a:off x="5715000" y="0"/>
            <a:ext cx="3429000" cy="990600"/>
          </a:xfrm>
          <a:prstGeom prst="rect">
            <a:avLst/>
          </a:prstGeom>
          <a:noFill/>
          <a:ln w="9525">
            <a:noFill/>
            <a:miter lim="800000"/>
            <a:headEnd/>
            <a:tailEnd/>
          </a:ln>
        </p:spPr>
        <p:txBody>
          <a:bodyPr anchor="ctr"/>
          <a:lstStyle/>
          <a:p>
            <a:pPr eaLnBrk="0" hangingPunct="0">
              <a:defRPr/>
            </a:pPr>
            <a:r>
              <a:rPr lang="en-US" sz="3000" b="1" kern="0" dirty="0" smtClean="0">
                <a:solidFill>
                  <a:schemeClr val="bg1"/>
                </a:solidFill>
                <a:latin typeface="Georgia" pitchFamily="18" charset="0"/>
                <a:ea typeface="+mj-ea"/>
                <a:cs typeface="+mj-cs"/>
              </a:rPr>
              <a:t>Programming implications</a:t>
            </a:r>
            <a:endParaRPr lang="en-US" sz="3000" b="1" kern="0" dirty="0">
              <a:solidFill>
                <a:schemeClr val="bg1"/>
              </a:solidFill>
              <a:latin typeface="Georgia" pitchFamily="18" charset="0"/>
              <a:ea typeface="+mj-ea"/>
              <a:cs typeface="+mj-cs"/>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0114" y="2209800"/>
            <a:ext cx="607755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3062" y="2895600"/>
            <a:ext cx="3436938" cy="2662267"/>
          </a:xfrm>
          <a:prstGeom prst="rect">
            <a:avLst/>
          </a:prstGeom>
          <a:noFill/>
        </p:spPr>
        <p:txBody>
          <a:bodyPr wrap="square" rtlCol="0">
            <a:spAutoFit/>
          </a:bodyPr>
          <a:lstStyle/>
          <a:p>
            <a:pPr marL="457200" lvl="0" indent="-457200">
              <a:spcAft>
                <a:spcPts val="600"/>
              </a:spcAft>
              <a:buAutoNum type="arabicParenR"/>
            </a:pPr>
            <a:r>
              <a:rPr lang="en-US" sz="2400" b="1" dirty="0" smtClean="0">
                <a:latin typeface="Georgia" pitchFamily="18" charset="0"/>
              </a:rPr>
              <a:t>Shift </a:t>
            </a:r>
            <a:r>
              <a:rPr lang="en-US" sz="2400" b="1" dirty="0">
                <a:latin typeface="Georgia" pitchFamily="18" charset="0"/>
              </a:rPr>
              <a:t>people’s current state </a:t>
            </a:r>
            <a:r>
              <a:rPr lang="en-US" sz="2400" dirty="0">
                <a:latin typeface="Georgia" pitchFamily="18" charset="0"/>
              </a:rPr>
              <a:t>– i.e., increase</a:t>
            </a:r>
            <a:r>
              <a:rPr lang="en-US" sz="2400" i="1" dirty="0">
                <a:latin typeface="Georgia" pitchFamily="18" charset="0"/>
              </a:rPr>
              <a:t> W</a:t>
            </a:r>
            <a:r>
              <a:rPr lang="en-US" sz="2400" i="1" baseline="-25000" dirty="0">
                <a:latin typeface="Georgia" pitchFamily="18" charset="0"/>
              </a:rPr>
              <a:t>t</a:t>
            </a:r>
            <a:r>
              <a:rPr lang="en-US" sz="2400" dirty="0">
                <a:latin typeface="Georgia" pitchFamily="18" charset="0"/>
              </a:rPr>
              <a:t>. Ex: transfers of cash, education, land or other assets.</a:t>
            </a:r>
          </a:p>
          <a:p>
            <a:endParaRPr lang="en-US" dirty="0"/>
          </a:p>
        </p:txBody>
      </p:sp>
    </p:spTree>
    <p:extLst>
      <p:ext uri="{BB962C8B-B14F-4D97-AF65-F5344CB8AC3E}">
        <p14:creationId xmlns:p14="http://schemas.microsoft.com/office/powerpoint/2010/main" val="2344075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extBox 5"/>
          <p:cNvSpPr txBox="1"/>
          <p:nvPr/>
        </p:nvSpPr>
        <p:spPr>
          <a:xfrm>
            <a:off x="373062" y="956473"/>
            <a:ext cx="8694738" cy="1569660"/>
          </a:xfrm>
          <a:prstGeom prst="rect">
            <a:avLst/>
          </a:prstGeom>
          <a:noFill/>
        </p:spPr>
        <p:txBody>
          <a:bodyPr wrap="square" rtlCol="0">
            <a:spAutoFit/>
          </a:bodyPr>
          <a:lstStyle/>
          <a:p>
            <a:r>
              <a:rPr lang="en-US" sz="2400" b="1" dirty="0" smtClean="0">
                <a:latin typeface="Georgia" pitchFamily="18" charset="0"/>
              </a:rPr>
              <a:t>Objective: minimize the duration, intensity and likelihood of people’s experience of poverty</a:t>
            </a:r>
          </a:p>
          <a:p>
            <a:endParaRPr lang="en-US" sz="2400" dirty="0" smtClean="0">
              <a:latin typeface="Georgia" pitchFamily="18" charset="0"/>
            </a:endParaRPr>
          </a:p>
          <a:p>
            <a:r>
              <a:rPr lang="en-US" sz="2400" b="1" u="sng" dirty="0" smtClean="0">
                <a:latin typeface="Georgia" pitchFamily="18" charset="0"/>
              </a:rPr>
              <a:t>Three options:</a:t>
            </a:r>
            <a:endParaRPr lang="en-US" sz="2400" dirty="0" smtClean="0">
              <a:latin typeface="Georgia" pitchFamily="18" charset="0"/>
            </a:endParaRPr>
          </a:p>
        </p:txBody>
      </p:sp>
      <p:sp>
        <p:nvSpPr>
          <p:cNvPr id="7" name="Title 5"/>
          <p:cNvSpPr txBox="1">
            <a:spLocks/>
          </p:cNvSpPr>
          <p:nvPr/>
        </p:nvSpPr>
        <p:spPr bwMode="auto">
          <a:xfrm>
            <a:off x="5715000" y="0"/>
            <a:ext cx="3429000" cy="990600"/>
          </a:xfrm>
          <a:prstGeom prst="rect">
            <a:avLst/>
          </a:prstGeom>
          <a:noFill/>
          <a:ln w="9525">
            <a:noFill/>
            <a:miter lim="800000"/>
            <a:headEnd/>
            <a:tailEnd/>
          </a:ln>
        </p:spPr>
        <p:txBody>
          <a:bodyPr anchor="ctr"/>
          <a:lstStyle/>
          <a:p>
            <a:pPr eaLnBrk="0" hangingPunct="0">
              <a:defRPr/>
            </a:pPr>
            <a:r>
              <a:rPr lang="en-US" sz="3000" b="1" kern="0" dirty="0" smtClean="0">
                <a:solidFill>
                  <a:schemeClr val="bg1"/>
                </a:solidFill>
                <a:latin typeface="Georgia" pitchFamily="18" charset="0"/>
                <a:ea typeface="+mj-ea"/>
                <a:cs typeface="+mj-cs"/>
              </a:rPr>
              <a:t>Programming implications</a:t>
            </a:r>
            <a:endParaRPr lang="en-US" sz="3000" b="1" kern="0" dirty="0">
              <a:solidFill>
                <a:schemeClr val="bg1"/>
              </a:solidFill>
              <a:latin typeface="Georgia" pitchFamily="18" charset="0"/>
              <a:ea typeface="+mj-ea"/>
              <a:cs typeface="+mj-cs"/>
            </a:endParaRPr>
          </a:p>
        </p:txBody>
      </p:sp>
      <p:sp>
        <p:nvSpPr>
          <p:cNvPr id="2" name="TextBox 1"/>
          <p:cNvSpPr txBox="1"/>
          <p:nvPr/>
        </p:nvSpPr>
        <p:spPr>
          <a:xfrm>
            <a:off x="228600" y="2895600"/>
            <a:ext cx="3589338" cy="2308324"/>
          </a:xfrm>
          <a:prstGeom prst="rect">
            <a:avLst/>
          </a:prstGeom>
          <a:noFill/>
        </p:spPr>
        <p:txBody>
          <a:bodyPr wrap="square" rtlCol="0">
            <a:spAutoFit/>
          </a:bodyPr>
          <a:lstStyle/>
          <a:p>
            <a:pPr>
              <a:spcAft>
                <a:spcPts val="600"/>
              </a:spcAft>
            </a:pPr>
            <a:r>
              <a:rPr lang="en-US" sz="2400" b="1" dirty="0" smtClean="0">
                <a:latin typeface="Georgia" pitchFamily="18" charset="0"/>
              </a:rPr>
              <a:t>2) Alter CTDs directly </a:t>
            </a:r>
            <a:r>
              <a:rPr lang="en-US" sz="2400" dirty="0" smtClean="0">
                <a:latin typeface="Georgia" pitchFamily="18" charset="0"/>
              </a:rPr>
              <a:t>– i.e., use risk reduction (e.g., breeding, policing) or risk transfer (e.g., insurance, EGS, CCTs) to truncate</a:t>
            </a:r>
            <a:r>
              <a:rPr lang="en-US" sz="2400" i="1" dirty="0" smtClean="0">
                <a:latin typeface="Georgia" pitchFamily="18" charset="0"/>
              </a:rPr>
              <a:t> </a:t>
            </a:r>
            <a:r>
              <a:rPr lang="en-US" sz="2400" i="1" dirty="0" err="1" smtClean="0">
                <a:latin typeface="Georgia" pitchFamily="18" charset="0"/>
              </a:rPr>
              <a:t>ε</a:t>
            </a:r>
            <a:r>
              <a:rPr lang="en-US" sz="2400" i="1" baseline="-25000" dirty="0" err="1" smtClean="0">
                <a:latin typeface="Georgia" pitchFamily="18" charset="0"/>
              </a:rPr>
              <a:t>t</a:t>
            </a:r>
            <a:r>
              <a:rPr lang="en-US" sz="2400" dirty="0" smtClean="0">
                <a:latin typeface="Georgia" pitchFamily="18" charset="0"/>
              </a:rPr>
              <a:t> . </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2362200"/>
            <a:ext cx="5917818"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1875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extBox 5"/>
          <p:cNvSpPr txBox="1"/>
          <p:nvPr/>
        </p:nvSpPr>
        <p:spPr>
          <a:xfrm>
            <a:off x="373062" y="956473"/>
            <a:ext cx="8694738" cy="1569660"/>
          </a:xfrm>
          <a:prstGeom prst="rect">
            <a:avLst/>
          </a:prstGeom>
          <a:noFill/>
        </p:spPr>
        <p:txBody>
          <a:bodyPr wrap="square" rtlCol="0">
            <a:spAutoFit/>
          </a:bodyPr>
          <a:lstStyle/>
          <a:p>
            <a:r>
              <a:rPr lang="en-US" sz="2400" b="1" dirty="0" smtClean="0">
                <a:latin typeface="Georgia" pitchFamily="18" charset="0"/>
              </a:rPr>
              <a:t>Objective: minimize the duration, intensity and likelihood of people’s experience of poverty</a:t>
            </a:r>
          </a:p>
          <a:p>
            <a:endParaRPr lang="en-US" sz="2400" dirty="0" smtClean="0">
              <a:latin typeface="Georgia" pitchFamily="18" charset="0"/>
            </a:endParaRPr>
          </a:p>
          <a:p>
            <a:r>
              <a:rPr lang="en-US" sz="2400" b="1" u="sng" dirty="0" smtClean="0">
                <a:latin typeface="Georgia" pitchFamily="18" charset="0"/>
              </a:rPr>
              <a:t>Three options:</a:t>
            </a:r>
            <a:endParaRPr lang="en-US" sz="2400" dirty="0" smtClean="0">
              <a:latin typeface="Georgia" pitchFamily="18" charset="0"/>
            </a:endParaRPr>
          </a:p>
        </p:txBody>
      </p:sp>
      <p:sp>
        <p:nvSpPr>
          <p:cNvPr id="7" name="Title 5"/>
          <p:cNvSpPr txBox="1">
            <a:spLocks/>
          </p:cNvSpPr>
          <p:nvPr/>
        </p:nvSpPr>
        <p:spPr bwMode="auto">
          <a:xfrm>
            <a:off x="5715000" y="0"/>
            <a:ext cx="3429000" cy="990600"/>
          </a:xfrm>
          <a:prstGeom prst="rect">
            <a:avLst/>
          </a:prstGeom>
          <a:noFill/>
          <a:ln w="9525">
            <a:noFill/>
            <a:miter lim="800000"/>
            <a:headEnd/>
            <a:tailEnd/>
          </a:ln>
        </p:spPr>
        <p:txBody>
          <a:bodyPr anchor="ctr"/>
          <a:lstStyle/>
          <a:p>
            <a:pPr eaLnBrk="0" hangingPunct="0">
              <a:defRPr/>
            </a:pPr>
            <a:r>
              <a:rPr lang="en-US" sz="3000" b="1" kern="0" dirty="0" smtClean="0">
                <a:solidFill>
                  <a:schemeClr val="bg1"/>
                </a:solidFill>
                <a:latin typeface="Georgia" pitchFamily="18" charset="0"/>
                <a:ea typeface="+mj-ea"/>
                <a:cs typeface="+mj-cs"/>
              </a:rPr>
              <a:t>Programming implications</a:t>
            </a:r>
            <a:endParaRPr lang="en-US" sz="3000" b="1" kern="0" dirty="0">
              <a:solidFill>
                <a:schemeClr val="bg1"/>
              </a:solidFill>
              <a:latin typeface="Georgia" pitchFamily="18" charset="0"/>
              <a:ea typeface="+mj-ea"/>
              <a:cs typeface="+mj-cs"/>
            </a:endParaRPr>
          </a:p>
        </p:txBody>
      </p:sp>
      <p:sp>
        <p:nvSpPr>
          <p:cNvPr id="2" name="TextBox 1"/>
          <p:cNvSpPr txBox="1"/>
          <p:nvPr/>
        </p:nvSpPr>
        <p:spPr>
          <a:xfrm>
            <a:off x="373062" y="2895600"/>
            <a:ext cx="3589338" cy="3693319"/>
          </a:xfrm>
          <a:prstGeom prst="rect">
            <a:avLst/>
          </a:prstGeom>
          <a:noFill/>
        </p:spPr>
        <p:txBody>
          <a:bodyPr wrap="square" rtlCol="0">
            <a:spAutoFit/>
          </a:bodyPr>
          <a:lstStyle/>
          <a:p>
            <a:r>
              <a:rPr lang="en-US" sz="2400" b="1" dirty="0" smtClean="0">
                <a:latin typeface="Georgia" pitchFamily="18" charset="0"/>
              </a:rPr>
              <a:t>3) </a:t>
            </a:r>
            <a:r>
              <a:rPr lang="en-US" sz="2400" b="1" dirty="0">
                <a:latin typeface="Georgia" pitchFamily="18" charset="0"/>
              </a:rPr>
              <a:t>Change </a:t>
            </a:r>
            <a:r>
              <a:rPr lang="en-US" sz="2400" b="1" dirty="0" smtClean="0">
                <a:latin typeface="Georgia" pitchFamily="18" charset="0"/>
              </a:rPr>
              <a:t>underlying </a:t>
            </a:r>
            <a:r>
              <a:rPr lang="en-US" sz="2400" b="1" dirty="0">
                <a:latin typeface="Georgia" pitchFamily="18" charset="0"/>
              </a:rPr>
              <a:t>system structure </a:t>
            </a:r>
            <a:r>
              <a:rPr lang="en-US" sz="2400" b="1" dirty="0" smtClean="0">
                <a:latin typeface="Georgia" pitchFamily="18" charset="0"/>
              </a:rPr>
              <a:t> -</a:t>
            </a:r>
            <a:r>
              <a:rPr lang="en-US" sz="2400" dirty="0" smtClean="0">
                <a:latin typeface="Georgia" pitchFamily="18" charset="0"/>
              </a:rPr>
              <a:t>Shift</a:t>
            </a:r>
            <a:r>
              <a:rPr lang="en-US" sz="2400" b="1" dirty="0" smtClean="0">
                <a:latin typeface="Georgia" pitchFamily="18" charset="0"/>
              </a:rPr>
              <a:t> </a:t>
            </a:r>
            <a:r>
              <a:rPr lang="en-US" sz="2400" i="1" dirty="0" err="1" smtClean="0">
                <a:latin typeface="Georgia" pitchFamily="18" charset="0"/>
              </a:rPr>
              <a:t>m</a:t>
            </a:r>
            <a:r>
              <a:rPr lang="en-US" sz="2400" i="1" baseline="30000" dirty="0" err="1" smtClean="0">
                <a:latin typeface="Georgia" pitchFamily="18" charset="0"/>
              </a:rPr>
              <a:t>k</a:t>
            </a:r>
            <a:r>
              <a:rPr lang="en-US" sz="2400" i="1" dirty="0">
                <a:latin typeface="Georgia" pitchFamily="18" charset="0"/>
              </a:rPr>
              <a:t>(.)</a:t>
            </a:r>
            <a:r>
              <a:rPr lang="en-US" sz="2400" dirty="0">
                <a:latin typeface="Georgia" pitchFamily="18" charset="0"/>
              </a:rPr>
              <a:t> – </a:t>
            </a:r>
            <a:r>
              <a:rPr lang="en-US" sz="2400" dirty="0" smtClean="0">
                <a:latin typeface="Georgia" pitchFamily="18" charset="0"/>
              </a:rPr>
              <a:t>technology/ </a:t>
            </a:r>
            <a:r>
              <a:rPr lang="en-US" sz="2400" dirty="0">
                <a:latin typeface="Georgia" pitchFamily="18" charset="0"/>
              </a:rPr>
              <a:t>institutions – induces ∆ in behaviors and CTDs. </a:t>
            </a:r>
            <a:r>
              <a:rPr lang="en-US" sz="2400" dirty="0" smtClean="0">
                <a:latin typeface="Georgia" pitchFamily="18" charset="0"/>
              </a:rPr>
              <a:t>Challenge: </a:t>
            </a:r>
            <a:r>
              <a:rPr lang="en-US" sz="2400" dirty="0">
                <a:latin typeface="Georgia" pitchFamily="18" charset="0"/>
              </a:rPr>
              <a:t>multi-scalar reinforcement – ‘fractal poverty traps</a:t>
            </a:r>
            <a:r>
              <a:rPr lang="en-US" sz="2400" dirty="0" smtClean="0">
                <a:latin typeface="Georgia" pitchFamily="18" charset="0"/>
              </a:rPr>
              <a:t>’ (Barrett and Swallow 2006 </a:t>
            </a:r>
            <a:r>
              <a:rPr lang="en-US" sz="2400" i="1" dirty="0" smtClean="0">
                <a:latin typeface="Georgia" pitchFamily="18" charset="0"/>
              </a:rPr>
              <a:t>WD</a:t>
            </a:r>
            <a:r>
              <a:rPr lang="en-US" sz="2400" dirty="0" smtClean="0">
                <a:latin typeface="Georgia" pitchFamily="18" charset="0"/>
              </a:rPr>
              <a:t>)</a:t>
            </a:r>
            <a:endParaRPr lang="en-US" sz="2400" dirty="0">
              <a:latin typeface="Georgia" pitchFamily="18" charset="0"/>
            </a:endParaRPr>
          </a:p>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2052" y="2286000"/>
            <a:ext cx="5784174" cy="413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820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524022" y="1219200"/>
                <a:ext cx="8077200" cy="4470134"/>
              </a:xfrm>
              <a:prstGeom prst="rect">
                <a:avLst/>
              </a:prstGeom>
              <a:noFill/>
            </p:spPr>
            <p:txBody>
              <a:bodyPr wrap="square" rtlCol="0">
                <a:spAutoFit/>
              </a:bodyPr>
              <a:lstStyle/>
              <a:p>
                <a:pPr>
                  <a:spcBef>
                    <a:spcPts val="1200"/>
                  </a:spcBef>
                  <a:spcAft>
                    <a:spcPts val="1200"/>
                  </a:spcAft>
                </a:pPr>
                <a:r>
                  <a:rPr lang="en-US" sz="2800" b="1" dirty="0" smtClean="0">
                    <a:latin typeface="Georgia" pitchFamily="18" charset="0"/>
                  </a:rPr>
                  <a:t>Impact Measurement</a:t>
                </a:r>
              </a:p>
              <a:p>
                <a:pPr>
                  <a:spcBef>
                    <a:spcPts val="1200"/>
                  </a:spcBef>
                  <a:spcAft>
                    <a:spcPts val="1200"/>
                  </a:spcAft>
                </a:pPr>
                <a:r>
                  <a:rPr lang="en-US" sz="2400" dirty="0" smtClean="0">
                    <a:latin typeface="Georgia" panose="02040502050405020303" pitchFamily="18" charset="0"/>
                  </a:rPr>
                  <a:t>The estimation tools naturally allow for impact evaluation.</a:t>
                </a:r>
              </a:p>
              <a:p>
                <a:pPr>
                  <a:spcBef>
                    <a:spcPts val="1200"/>
                  </a:spcBef>
                  <a:spcAft>
                    <a:spcPts val="1200"/>
                  </a:spcAft>
                </a:pPr>
                <a:r>
                  <a:rPr lang="en-US" sz="2400" dirty="0" smtClean="0">
                    <a:latin typeface="Georgia" panose="02040502050405020303" pitchFamily="18" charset="0"/>
                  </a:rPr>
                  <a:t>How does resilience change due to an intervention? 	</a:t>
                </a:r>
              </a:p>
              <a:p>
                <a:pPr>
                  <a:spcBef>
                    <a:spcPts val="1200"/>
                  </a:spcBef>
                  <a:spcAft>
                    <a:spcPts val="1200"/>
                  </a:spcAft>
                </a:pPr>
                <a:r>
                  <a:rPr lang="en-US" sz="2400" dirty="0" smtClean="0">
                    <a:latin typeface="Georgia" panose="02040502050405020303" pitchFamily="18" charset="0"/>
                  </a:rPr>
                  <a:t>	At individual level, estimate the sequence </a:t>
                </a:r>
                <a14:m>
                  <m:oMath xmlns:m="http://schemas.openxmlformats.org/officeDocument/2006/math">
                    <m:f>
                      <m:fPr>
                        <m:ctrlPr>
                          <a:rPr lang="en-US" sz="2400" i="1">
                            <a:latin typeface="Cambria Math" panose="02040503050406030204" pitchFamily="18" charset="0"/>
                          </a:rPr>
                        </m:ctrlPr>
                      </m:fPr>
                      <m:num>
                        <m:r>
                          <a:rPr lang="en-US" sz="2400" i="1">
                            <a:latin typeface="Cambria Math"/>
                          </a:rPr>
                          <m:t>𝜕</m:t>
                        </m:r>
                        <m:sSubSup>
                          <m:sSubSupPr>
                            <m:ctrlPr>
                              <a:rPr lang="en-US" sz="2400" i="1">
                                <a:latin typeface="Cambria Math" panose="02040503050406030204" pitchFamily="18" charset="0"/>
                              </a:rPr>
                            </m:ctrlPr>
                          </m:sSubSupPr>
                          <m:e>
                            <m:r>
                              <a:rPr lang="en-US" sz="2400" i="1">
                                <a:latin typeface="Cambria Math"/>
                              </a:rPr>
                              <m:t>𝑅</m:t>
                            </m:r>
                          </m:e>
                          <m:sub>
                            <m:r>
                              <a:rPr lang="en-US" sz="2400" i="1">
                                <a:latin typeface="Cambria Math"/>
                              </a:rPr>
                              <m:t>𝑖</m:t>
                            </m:r>
                            <m:r>
                              <a:rPr lang="en-US" sz="2400" b="0" i="1" smtClean="0">
                                <a:latin typeface="Cambria Math" panose="02040503050406030204" pitchFamily="18" charset="0"/>
                              </a:rPr>
                              <m:t>,</m:t>
                            </m:r>
                            <m:r>
                              <a:rPr lang="en-US" sz="2400" i="1">
                                <a:latin typeface="Cambria Math"/>
                              </a:rPr>
                              <m:t>𝑡</m:t>
                            </m:r>
                            <m:r>
                              <a:rPr lang="en-US" sz="2400" b="0" i="1" smtClean="0">
                                <a:latin typeface="Cambria Math" panose="02040503050406030204" pitchFamily="18" charset="0"/>
                              </a:rPr>
                              <m:t>+</m:t>
                            </m:r>
                            <m:r>
                              <a:rPr lang="en-US" sz="2400" b="0" i="1" smtClean="0">
                                <a:latin typeface="Cambria Math" panose="02040503050406030204" pitchFamily="18" charset="0"/>
                              </a:rPr>
                              <m:t>𝑠</m:t>
                            </m:r>
                          </m:sub>
                          <m:sup/>
                        </m:sSubSup>
                      </m:num>
                      <m:den>
                        <m:r>
                          <a:rPr lang="en-US" sz="2400" i="1">
                            <a:latin typeface="Cambria Math"/>
                          </a:rPr>
                          <m:t>𝜕</m:t>
                        </m:r>
                        <m:sSub>
                          <m:sSubPr>
                            <m:ctrlPr>
                              <a:rPr lang="en-US" sz="2400" i="1">
                                <a:latin typeface="Cambria Math" panose="02040503050406030204" pitchFamily="18" charset="0"/>
                              </a:rPr>
                            </m:ctrlPr>
                          </m:sSubPr>
                          <m:e>
                            <m:r>
                              <a:rPr lang="en-US" sz="2400" b="0" i="1" smtClean="0">
                                <a:latin typeface="Cambria Math"/>
                              </a:rPr>
                              <m:t>𝑋</m:t>
                            </m:r>
                          </m:e>
                          <m:sub>
                            <m:r>
                              <a:rPr lang="en-US" sz="2400" i="1">
                                <a:latin typeface="Cambria Math"/>
                              </a:rPr>
                              <m:t>𝑖𝑡</m:t>
                            </m:r>
                          </m:sub>
                        </m:sSub>
                      </m:den>
                    </m:f>
                  </m:oMath>
                </a14:m>
                <a:endParaRPr lang="en-US" sz="2400" dirty="0" smtClean="0">
                  <a:latin typeface="Georgia" panose="02040502050405020303" pitchFamily="18" charset="0"/>
                </a:endParaRPr>
              </a:p>
              <a:p>
                <a:pPr>
                  <a:spcBef>
                    <a:spcPts val="1200"/>
                  </a:spcBef>
                  <a:spcAft>
                    <a:spcPts val="1200"/>
                  </a:spcAft>
                </a:pPr>
                <a:r>
                  <a:rPr lang="en-US" sz="2400" dirty="0" smtClean="0">
                    <a:latin typeface="Georgia" panose="02040502050405020303" pitchFamily="18" charset="0"/>
                  </a:rPr>
                  <a:t>	At (sub)population level, estimate </a:t>
                </a:r>
                <a14:m>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a:ea typeface="Cambria Math"/>
                          </a:rPr>
                          <m:t>𝜕</m:t>
                        </m:r>
                        <m:sSub>
                          <m:sSubPr>
                            <m:ctrlPr>
                              <a:rPr lang="en-US" sz="2400" i="1">
                                <a:latin typeface="Cambria Math" panose="02040503050406030204" pitchFamily="18" charset="0"/>
                              </a:rPr>
                            </m:ctrlPr>
                          </m:sSubPr>
                          <m:e>
                            <m:r>
                              <a:rPr lang="en-US" sz="2400">
                                <a:latin typeface="Cambria Math"/>
                              </a:rPr>
                              <m:t>𝑅</m:t>
                            </m:r>
                          </m:e>
                          <m:sub>
                            <m:r>
                              <a:rPr lang="en-US" sz="2400">
                                <a:latin typeface="Cambria Math"/>
                              </a:rPr>
                              <m:t>𝛼</m:t>
                            </m:r>
                            <m:r>
                              <a:rPr lang="en-US" sz="2400">
                                <a:latin typeface="Cambria Math"/>
                              </a:rPr>
                              <m:t>, </m:t>
                            </m:r>
                            <m:r>
                              <a:rPr lang="en-US" sz="2400">
                                <a:latin typeface="Cambria Math"/>
                              </a:rPr>
                              <m:t>𝑡</m:t>
                            </m:r>
                            <m:r>
                              <a:rPr lang="en-US" sz="2400">
                                <a:latin typeface="Cambria Math"/>
                              </a:rPr>
                              <m:t>+</m:t>
                            </m:r>
                            <m:r>
                              <a:rPr lang="en-US" sz="2400">
                                <a:latin typeface="Cambria Math"/>
                              </a:rPr>
                              <m:t>𝑠</m:t>
                            </m:r>
                          </m:sub>
                        </m:sSub>
                      </m:num>
                      <m:den>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𝑋</m:t>
                            </m:r>
                          </m:e>
                          <m:sub>
                            <m:r>
                              <a:rPr lang="en-US" sz="2400" i="1">
                                <a:latin typeface="Cambria Math"/>
                              </a:rPr>
                              <m:t>𝑖𝑡</m:t>
                            </m:r>
                          </m:sub>
                        </m:sSub>
                      </m:den>
                    </m:f>
                  </m:oMath>
                </a14:m>
                <a:endParaRPr lang="en-US" sz="2400" dirty="0" smtClean="0">
                  <a:latin typeface="Georgia" panose="02040502050405020303" pitchFamily="18" charset="0"/>
                </a:endParaRPr>
              </a:p>
              <a:p>
                <a:pPr>
                  <a:spcBef>
                    <a:spcPts val="1200"/>
                  </a:spcBef>
                  <a:spcAft>
                    <a:spcPts val="1200"/>
                  </a:spcAft>
                </a:pPr>
                <a:r>
                  <a:rPr lang="en-US" sz="2400" dirty="0" smtClean="0">
                    <a:latin typeface="Georgia" panose="02040502050405020303" pitchFamily="18" charset="0"/>
                  </a:rPr>
                  <a:t>With plausibly exogenous X, these are causal estimates.</a:t>
                </a:r>
                <a:endParaRPr lang="en-US" sz="2400" dirty="0">
                  <a:latin typeface="Georgia" panose="02040502050405020303"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24022" y="1219200"/>
                <a:ext cx="8077200" cy="4470134"/>
              </a:xfrm>
              <a:prstGeom prst="rect">
                <a:avLst/>
              </a:prstGeom>
              <a:blipFill rotWithShape="0">
                <a:blip r:embed="rId2"/>
                <a:stretch>
                  <a:fillRect l="-1585" t="-1364" r="-755" b="-2319"/>
                </a:stretch>
              </a:blipFill>
            </p:spPr>
            <p:txBody>
              <a:bodyPr/>
              <a:lstStyle/>
              <a:p>
                <a:r>
                  <a:rPr lang="en-US">
                    <a:noFill/>
                  </a:rPr>
                  <a:t> </a:t>
                </a:r>
              </a:p>
            </p:txBody>
          </p:sp>
        </mc:Fallback>
      </mc:AlternateContent>
      <p:pic>
        <p:nvPicPr>
          <p:cNvPr id="4" name="Picture 5" descr="cu_logo_sml_150_ppt"/>
          <p:cNvPicPr>
            <a:picLocks noChangeAspect="1" noChangeArrowheads="1"/>
          </p:cNvPicPr>
          <p:nvPr/>
        </p:nvPicPr>
        <p:blipFill>
          <a:blip r:embed="rId3" cstate="print"/>
          <a:srcRect/>
          <a:stretch>
            <a:fillRect/>
          </a:stretch>
        </p:blipFill>
        <p:spPr bwMode="auto">
          <a:xfrm>
            <a:off x="0" y="0"/>
            <a:ext cx="9144000" cy="981076"/>
          </a:xfrm>
          <a:prstGeom prst="rect">
            <a:avLst/>
          </a:prstGeom>
          <a:noFill/>
          <a:ln w="9525">
            <a:noFill/>
            <a:miter lim="800000"/>
            <a:headEnd/>
            <a:tailEnd/>
          </a:ln>
        </p:spPr>
      </p:pic>
      <p:sp>
        <p:nvSpPr>
          <p:cNvPr id="5" name="Title 5"/>
          <p:cNvSpPr txBox="1">
            <a:spLocks/>
          </p:cNvSpPr>
          <p:nvPr/>
        </p:nvSpPr>
        <p:spPr bwMode="auto">
          <a:xfrm>
            <a:off x="4191000" y="-9526"/>
            <a:ext cx="47244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Impact Evaluation</a:t>
            </a:r>
            <a:endParaRPr lang="en-US" sz="3000" b="1"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2040823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416" y="962186"/>
            <a:ext cx="2333677" cy="30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cu_logo_sml_150_ppt"/>
          <p:cNvPicPr>
            <a:picLocks noChangeAspect="1" noChangeArrowheads="1"/>
          </p:cNvPicPr>
          <p:nvPr/>
        </p:nvPicPr>
        <p:blipFill>
          <a:blip r:embed="rId4" cstate="print"/>
          <a:srcRect/>
          <a:stretch>
            <a:fillRect/>
          </a:stretch>
        </p:blipFill>
        <p:spPr bwMode="auto">
          <a:xfrm>
            <a:off x="0" y="0"/>
            <a:ext cx="9144000" cy="98107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079" y="962186"/>
            <a:ext cx="2162175" cy="288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9078" y="4147000"/>
            <a:ext cx="2162176" cy="271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7724" y="943297"/>
            <a:ext cx="2032702" cy="256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3501" y="2256760"/>
            <a:ext cx="20669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9158" y="999922"/>
            <a:ext cx="2238375" cy="338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1570" y="2488367"/>
            <a:ext cx="2108102"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3416" y="2690529"/>
            <a:ext cx="2345663"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401" y="4495801"/>
            <a:ext cx="2386255" cy="2380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09672" y="3595403"/>
            <a:ext cx="2215526" cy="328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25199" y="3600515"/>
            <a:ext cx="2326236" cy="325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5"/>
          <p:cNvSpPr txBox="1">
            <a:spLocks/>
          </p:cNvSpPr>
          <p:nvPr/>
        </p:nvSpPr>
        <p:spPr bwMode="auto">
          <a:xfrm>
            <a:off x="4147334" y="1501"/>
            <a:ext cx="4996666"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                            Motivation</a:t>
            </a:r>
            <a:endParaRPr lang="en-US" sz="3000" kern="0" dirty="0">
              <a:solidFill>
                <a:schemeClr val="bg1"/>
              </a:solidFill>
              <a:latin typeface="Georgia" pitchFamily="18" charset="0"/>
              <a:ea typeface="+mj-ea"/>
              <a:cs typeface="+mj-cs"/>
            </a:endParaRPr>
          </a:p>
        </p:txBody>
      </p:sp>
      <p:sp>
        <p:nvSpPr>
          <p:cNvPr id="3" name="TextBox 2"/>
          <p:cNvSpPr txBox="1"/>
          <p:nvPr/>
        </p:nvSpPr>
        <p:spPr>
          <a:xfrm>
            <a:off x="175952" y="2902905"/>
            <a:ext cx="8652733" cy="1384995"/>
          </a:xfrm>
          <a:prstGeom prst="rect">
            <a:avLst/>
          </a:prstGeom>
          <a:solidFill>
            <a:schemeClr val="bg1">
              <a:alpha val="67000"/>
            </a:schemeClr>
          </a:solidFill>
        </p:spPr>
        <p:txBody>
          <a:bodyPr wrap="square" rtlCol="0">
            <a:spAutoFit/>
          </a:bodyPr>
          <a:lstStyle/>
          <a:p>
            <a:pPr algn="ctr"/>
            <a:r>
              <a:rPr lang="en-US" sz="2800" b="1" dirty="0" smtClean="0">
                <a:latin typeface="Georgia" pitchFamily="18" charset="0"/>
              </a:rPr>
              <a:t>“Resilience” has rapidly become a ubiquitous buzzword, but ill-defined concept within the development and humanitarian communities</a:t>
            </a:r>
            <a:endParaRPr lang="en-US" sz="2800" b="1" dirty="0">
              <a:latin typeface="Georg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6" name="TextBox 5"/>
          <p:cNvSpPr txBox="1"/>
          <p:nvPr/>
        </p:nvSpPr>
        <p:spPr>
          <a:xfrm>
            <a:off x="152400" y="990600"/>
            <a:ext cx="8839200" cy="1200329"/>
          </a:xfrm>
          <a:prstGeom prst="rect">
            <a:avLst/>
          </a:prstGeom>
          <a:noFill/>
        </p:spPr>
        <p:txBody>
          <a:bodyPr wrap="square" rtlCol="0">
            <a:spAutoFit/>
          </a:bodyPr>
          <a:lstStyle/>
          <a:p>
            <a:r>
              <a:rPr lang="en-US" sz="2400" b="1" dirty="0" smtClean="0">
                <a:latin typeface="Georgia" pitchFamily="18" charset="0"/>
              </a:rPr>
              <a:t>Setting</a:t>
            </a:r>
            <a:r>
              <a:rPr lang="en-US" sz="2400" dirty="0" smtClean="0">
                <a:latin typeface="Georgia" pitchFamily="18" charset="0"/>
              </a:rPr>
              <a:t>: Arid/semi-arid lands of northern Kenya (</a:t>
            </a:r>
            <a:r>
              <a:rPr lang="en-US" sz="2400" dirty="0" err="1" smtClean="0">
                <a:latin typeface="Georgia" pitchFamily="18" charset="0"/>
              </a:rPr>
              <a:t>Marsabit</a:t>
            </a:r>
            <a:r>
              <a:rPr lang="en-US" sz="2400" dirty="0" smtClean="0">
                <a:latin typeface="Georgia" pitchFamily="18" charset="0"/>
              </a:rPr>
              <a:t>). Introduced livestock insurance in 2010. Major drought in 2011. </a:t>
            </a:r>
          </a:p>
          <a:p>
            <a:r>
              <a:rPr lang="en-US" sz="2400" b="1" dirty="0" smtClean="0">
                <a:latin typeface="Georgia" pitchFamily="18" charset="0"/>
              </a:rPr>
              <a:t>Data:</a:t>
            </a:r>
            <a:r>
              <a:rPr lang="en-US" sz="2400" dirty="0" smtClean="0">
                <a:latin typeface="Georgia" pitchFamily="18" charset="0"/>
              </a:rPr>
              <a:t> Annual household surveys, 2009-2013 (n=924 </a:t>
            </a:r>
            <a:r>
              <a:rPr lang="en-US" sz="2400" dirty="0" err="1" smtClean="0">
                <a:latin typeface="Georgia" pitchFamily="18" charset="0"/>
              </a:rPr>
              <a:t>hh</a:t>
            </a:r>
            <a:r>
              <a:rPr lang="en-US" sz="2400" dirty="0" smtClean="0">
                <a:latin typeface="Georgia" pitchFamily="18" charset="0"/>
              </a:rPr>
              <a:t>) </a:t>
            </a:r>
          </a:p>
        </p:txBody>
      </p:sp>
      <p:sp>
        <p:nvSpPr>
          <p:cNvPr id="8" name="Title 5"/>
          <p:cNvSpPr txBox="1">
            <a:spLocks/>
          </p:cNvSpPr>
          <p:nvPr/>
        </p:nvSpPr>
        <p:spPr bwMode="auto">
          <a:xfrm>
            <a:off x="4038600" y="19050"/>
            <a:ext cx="49530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Empirical Illustration</a:t>
            </a:r>
            <a:endParaRPr lang="en-US" sz="30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1906588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extBox 5"/>
          <p:cNvSpPr txBox="1"/>
          <p:nvPr/>
        </p:nvSpPr>
        <p:spPr>
          <a:xfrm>
            <a:off x="389789" y="990600"/>
            <a:ext cx="8237538" cy="461665"/>
          </a:xfrm>
          <a:prstGeom prst="rect">
            <a:avLst/>
          </a:prstGeom>
          <a:noFill/>
        </p:spPr>
        <p:txBody>
          <a:bodyPr wrap="square" rtlCol="0">
            <a:spAutoFit/>
          </a:bodyPr>
          <a:lstStyle/>
          <a:p>
            <a:r>
              <a:rPr lang="en-US" sz="2400" b="1" dirty="0">
                <a:latin typeface="Georgia" panose="02040502050405020303" pitchFamily="18" charset="0"/>
              </a:rPr>
              <a:t>Choose an outcome </a:t>
            </a:r>
            <a:r>
              <a:rPr lang="en-US" sz="2400" b="1" dirty="0" smtClean="0">
                <a:latin typeface="Georgia" panose="02040502050405020303" pitchFamily="18" charset="0"/>
              </a:rPr>
              <a:t>variable(s) and threshold(s):</a:t>
            </a:r>
            <a:endParaRPr lang="en-US" sz="2400" b="1" dirty="0">
              <a:latin typeface="Georgia" panose="02040502050405020303" pitchFamily="18" charset="0"/>
            </a:endParaRPr>
          </a:p>
        </p:txBody>
      </p:sp>
      <p:sp>
        <p:nvSpPr>
          <p:cNvPr id="8" name="Title 5"/>
          <p:cNvSpPr txBox="1">
            <a:spLocks/>
          </p:cNvSpPr>
          <p:nvPr/>
        </p:nvSpPr>
        <p:spPr bwMode="auto">
          <a:xfrm>
            <a:off x="4038600" y="19050"/>
            <a:ext cx="49530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Empirical Illustration</a:t>
            </a:r>
            <a:endParaRPr lang="en-US" sz="3000" kern="0" dirty="0">
              <a:solidFill>
                <a:schemeClr val="bg1"/>
              </a:solidFill>
              <a:latin typeface="Georgia" pitchFamily="18" charset="0"/>
              <a:ea typeface="+mj-ea"/>
              <a:cs typeface="+mj-cs"/>
            </a:endParaRPr>
          </a:p>
        </p:txBody>
      </p:sp>
      <p:pic>
        <p:nvPicPr>
          <p:cNvPr id="7" name="Picture 4" descr="BoranWoman&amp;Child@DiribGomb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447800"/>
            <a:ext cx="3752883" cy="500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3" name="TextBox 2"/>
              <p:cNvSpPr txBox="1"/>
              <p:nvPr/>
            </p:nvSpPr>
            <p:spPr>
              <a:xfrm>
                <a:off x="152400" y="1522276"/>
                <a:ext cx="5257800" cy="5490862"/>
              </a:xfrm>
              <a:prstGeom prst="rect">
                <a:avLst/>
              </a:prstGeom>
              <a:noFill/>
            </p:spPr>
            <p:txBody>
              <a:bodyPr wrap="square" rtlCol="0">
                <a:spAutoFit/>
              </a:bodyPr>
              <a:lstStyle/>
              <a:p>
                <a:pPr marL="0" lvl="1"/>
                <a:r>
                  <a:rPr lang="en-US" sz="2000" dirty="0" smtClean="0">
                    <a:latin typeface="Georgia" panose="02040502050405020303" pitchFamily="18" charset="0"/>
                  </a:rPr>
                  <a:t>Outcomes: </a:t>
                </a:r>
              </a:p>
              <a:p>
                <a:pPr marL="0" lvl="1"/>
                <a:r>
                  <a:rPr lang="en-US" sz="2000" dirty="0" smtClean="0">
                    <a:latin typeface="Georgia" panose="02040502050405020303" pitchFamily="18" charset="0"/>
                  </a:rPr>
                  <a:t>i) U5 mid-upper </a:t>
                </a:r>
                <a:r>
                  <a:rPr lang="en-US" sz="2000" dirty="0">
                    <a:latin typeface="Georgia" panose="02040502050405020303" pitchFamily="18" charset="0"/>
                  </a:rPr>
                  <a:t>arm circumference (</a:t>
                </a:r>
                <a:r>
                  <a:rPr lang="en-US" sz="2000" dirty="0" smtClean="0">
                    <a:latin typeface="Georgia" panose="02040502050405020303" pitchFamily="18" charset="0"/>
                  </a:rPr>
                  <a:t>MUAC)</a:t>
                </a:r>
              </a:p>
              <a:p>
                <a:pPr marL="0" lvl="1"/>
                <a:r>
                  <a:rPr lang="en-US" sz="2000" dirty="0" smtClean="0">
                    <a:latin typeface="Georgia" panose="02040502050405020303" pitchFamily="18" charset="0"/>
                  </a:rPr>
                  <a:t>ii) </a:t>
                </a:r>
                <a:r>
                  <a:rPr lang="en-US" sz="2000" dirty="0" smtClean="0">
                    <a:latin typeface="Georgia" panose="02040502050405020303" pitchFamily="18" charset="0"/>
                  </a:rPr>
                  <a:t>HH </a:t>
                </a:r>
                <a:r>
                  <a:rPr lang="en-US" sz="2000" dirty="0" smtClean="0">
                    <a:latin typeface="Georgia" panose="02040502050405020303" pitchFamily="18" charset="0"/>
                  </a:rPr>
                  <a:t>dietary diversity score (HDDS)</a:t>
                </a:r>
                <a:endParaRPr lang="en-US" sz="2000" dirty="0">
                  <a:latin typeface="Georgia" panose="02040502050405020303" pitchFamily="18" charset="0"/>
                </a:endParaRPr>
              </a:p>
              <a:p>
                <a:pPr marL="0" lvl="1"/>
                <a:endParaRPr lang="en-US" sz="2000" dirty="0" smtClean="0">
                  <a:latin typeface="Georgia" panose="02040502050405020303" pitchFamily="18" charset="0"/>
                </a:endParaRPr>
              </a:p>
              <a:p>
                <a:pPr marL="0" lvl="1"/>
                <a:r>
                  <a:rPr lang="en-US" sz="2000" dirty="0" smtClean="0">
                    <a:latin typeface="Georgia" panose="02040502050405020303" pitchFamily="18" charset="0"/>
                  </a:rPr>
                  <a:t>Two </a:t>
                </a:r>
                <a:r>
                  <a:rPr lang="en-US" sz="2000" dirty="0">
                    <a:latin typeface="Georgia" panose="02040502050405020303" pitchFamily="18" charset="0"/>
                  </a:rPr>
                  <a:t>normative </a:t>
                </a:r>
                <a:r>
                  <a:rPr lang="en-US" sz="2000" dirty="0" smtClean="0">
                    <a:latin typeface="Georgia" panose="02040502050405020303" pitchFamily="18" charset="0"/>
                  </a:rPr>
                  <a:t>judgements:</a:t>
                </a:r>
              </a:p>
              <a:p>
                <a:pPr marL="342900" lvl="1" indent="-342900">
                  <a:buFontTx/>
                  <a:buChar char="-"/>
                </a:pPr>
                <a:r>
                  <a:rPr lang="en-US" sz="2000" dirty="0" smtClean="0">
                    <a:latin typeface="Georgia" panose="02040502050405020303" pitchFamily="18" charset="0"/>
                  </a:rPr>
                  <a:t>Level </a:t>
                </a:r>
                <a:r>
                  <a:rPr lang="en-US" sz="2000" dirty="0">
                    <a:latin typeface="Georgia" panose="02040502050405020303" pitchFamily="18" charset="0"/>
                  </a:rPr>
                  <a:t>– </a:t>
                </a:r>
                <a:r>
                  <a:rPr lang="en-US" sz="2000" dirty="0" smtClean="0">
                    <a:latin typeface="Georgia" panose="02040502050405020303" pitchFamily="18" charset="0"/>
                  </a:rPr>
                  <a:t>Min acceptable standard, </a:t>
                </a:r>
                <a:r>
                  <a:rPr lang="en-US" sz="2000" i="1" u="sng" dirty="0" smtClean="0">
                    <a:latin typeface="Georgia" panose="02040502050405020303" pitchFamily="18" charset="0"/>
                  </a:rPr>
                  <a:t>W</a:t>
                </a:r>
                <a:r>
                  <a:rPr lang="en-US" sz="2000" dirty="0" smtClean="0">
                    <a:latin typeface="Georgia" panose="02040502050405020303" pitchFamily="18" charset="0"/>
                  </a:rPr>
                  <a:t>:</a:t>
                </a:r>
              </a:p>
              <a:p>
                <a:pPr marL="800100" lvl="2" indent="-342900">
                  <a:buFontTx/>
                  <a:buChar char="-"/>
                </a:pPr>
                <a:r>
                  <a:rPr lang="en-US" sz="2000" dirty="0" err="1" smtClean="0">
                    <a:latin typeface="Georgia" panose="02040502050405020303" pitchFamily="18" charset="0"/>
                  </a:rPr>
                  <a:t>Indiv</a:t>
                </a:r>
                <a:r>
                  <a:rPr lang="en-US" sz="2000" dirty="0" smtClean="0">
                    <a:latin typeface="Georgia" panose="02040502050405020303" pitchFamily="18" charset="0"/>
                  </a:rPr>
                  <a:t> </a:t>
                </a:r>
                <a:r>
                  <a:rPr lang="en-US" sz="2000" dirty="0">
                    <a:latin typeface="Georgia" panose="02040502050405020303" pitchFamily="18" charset="0"/>
                  </a:rPr>
                  <a:t>child MUAC ≥ -1 SD </a:t>
                </a:r>
                <a:r>
                  <a:rPr lang="en-US" sz="2000" dirty="0" smtClean="0">
                    <a:latin typeface="Georgia" panose="02040502050405020303" pitchFamily="18" charset="0"/>
                  </a:rPr>
                  <a:t> (WHO)</a:t>
                </a:r>
              </a:p>
              <a:p>
                <a:pPr marL="800100" lvl="2" indent="-342900">
                  <a:buFontTx/>
                  <a:buChar char="-"/>
                </a:pPr>
                <a:r>
                  <a:rPr lang="en-US" sz="2000" dirty="0" smtClean="0">
                    <a:latin typeface="Georgia" panose="02040502050405020303" pitchFamily="18" charset="0"/>
                  </a:rPr>
                  <a:t>HDDS </a:t>
                </a:r>
                <a:r>
                  <a:rPr lang="en-US" sz="2000" dirty="0">
                    <a:latin typeface="Georgia" panose="02040502050405020303" pitchFamily="18" charset="0"/>
                  </a:rPr>
                  <a:t>≥ </a:t>
                </a:r>
                <a:r>
                  <a:rPr lang="en-US" sz="2000" dirty="0" smtClean="0">
                    <a:latin typeface="Georgia" panose="02040502050405020303" pitchFamily="18" charset="0"/>
                  </a:rPr>
                  <a:t>mean of upper 1/3 (FANTA)</a:t>
                </a:r>
              </a:p>
              <a:p>
                <a:pPr marL="342900" lvl="1" indent="-342900">
                  <a:buFontTx/>
                  <a:buChar char="-"/>
                </a:pPr>
                <a:r>
                  <a:rPr lang="en-US" sz="2000" dirty="0" smtClean="0">
                    <a:latin typeface="Georgia" panose="02040502050405020303" pitchFamily="18" charset="0"/>
                  </a:rPr>
                  <a:t>Probability </a:t>
                </a:r>
                <a:r>
                  <a:rPr lang="en-US" sz="2000" dirty="0">
                    <a:latin typeface="Georgia" panose="02040502050405020303" pitchFamily="18" charset="0"/>
                  </a:rPr>
                  <a:t>– </a:t>
                </a:r>
                <a:r>
                  <a:rPr lang="en-US" sz="2000" dirty="0" smtClean="0">
                    <a:latin typeface="Georgia" panose="02040502050405020303" pitchFamily="18" charset="0"/>
                  </a:rPr>
                  <a:t>Min acceptable </a:t>
                </a:r>
                <a:r>
                  <a:rPr lang="en-US" sz="2000" dirty="0" err="1" smtClean="0">
                    <a:latin typeface="Georgia" panose="02040502050405020303" pitchFamily="18" charset="0"/>
                  </a:rPr>
                  <a:t>prob</a:t>
                </a:r>
                <a:r>
                  <a:rPr lang="en-US" sz="2000" dirty="0" smtClean="0">
                    <a:latin typeface="Georgia" panose="02040502050405020303" pitchFamily="18" charset="0"/>
                  </a:rPr>
                  <a:t>&gt;</a:t>
                </a:r>
                <a:r>
                  <a:rPr lang="en-US" sz="2000" i="1" u="sng" dirty="0">
                    <a:latin typeface="Georgia" panose="02040502050405020303" pitchFamily="18" charset="0"/>
                  </a:rPr>
                  <a:t> </a:t>
                </a:r>
                <a:r>
                  <a:rPr lang="en-US" sz="2000" i="1" u="sng" dirty="0" smtClean="0">
                    <a:latin typeface="Georgia" panose="02040502050405020303" pitchFamily="18" charset="0"/>
                  </a:rPr>
                  <a:t>W</a:t>
                </a:r>
                <a:r>
                  <a:rPr lang="en-US" sz="2000" dirty="0" smtClean="0">
                    <a:latin typeface="Georgia" panose="02040502050405020303" pitchFamily="18" charset="0"/>
                  </a:rPr>
                  <a:t>:</a:t>
                </a:r>
                <a:br>
                  <a:rPr lang="en-US" sz="2000" dirty="0" smtClean="0">
                    <a:latin typeface="Georgia" panose="02040502050405020303" pitchFamily="18" charset="0"/>
                  </a:rPr>
                </a:br>
                <a:r>
                  <a:rPr lang="en-US" sz="2000" dirty="0" smtClean="0">
                    <a:latin typeface="Georgia" panose="02040502050405020303" pitchFamily="18" charset="0"/>
                  </a:rPr>
                  <a:t>- 	</a:t>
                </a:r>
                <a14:m>
                  <m:oMath xmlns:m="http://schemas.openxmlformats.org/officeDocument/2006/math">
                    <m:bar>
                      <m:barPr>
                        <m:ctrlPr>
                          <a:rPr lang="en-US" sz="2000" i="1" smtClean="0">
                            <a:latin typeface="Cambria Math" panose="02040503050406030204" pitchFamily="18" charset="0"/>
                          </a:rPr>
                        </m:ctrlPr>
                      </m:barPr>
                      <m:e>
                        <m:r>
                          <a:rPr lang="en-US" sz="2000" i="1">
                            <a:latin typeface="Cambria Math" panose="02040503050406030204" pitchFamily="18" charset="0"/>
                          </a:rPr>
                          <m:t>𝑃</m:t>
                        </m:r>
                      </m:e>
                    </m:bar>
                    <m:r>
                      <a:rPr lang="en-US" sz="2000" i="1">
                        <a:latin typeface="Cambria Math" panose="02040503050406030204" pitchFamily="18" charset="0"/>
                      </a:rPr>
                      <m:t> ≥0.25</m:t>
                    </m:r>
                  </m:oMath>
                </a14:m>
                <a:endParaRPr lang="en-US" sz="2000" dirty="0">
                  <a:latin typeface="Georgia" panose="02040502050405020303" pitchFamily="18" charset="0"/>
                </a:endParaRPr>
              </a:p>
              <a:p>
                <a:pPr>
                  <a:spcBef>
                    <a:spcPts val="1200"/>
                  </a:spcBef>
                </a:pPr>
                <a:r>
                  <a:rPr lang="en-US" sz="2000" dirty="0" smtClean="0">
                    <a:latin typeface="Georgia" panose="02040502050405020303" pitchFamily="18" charset="0"/>
                  </a:rPr>
                  <a:t>Note: intrinsically </a:t>
                </a:r>
                <a:r>
                  <a:rPr lang="en-US" sz="2000" dirty="0">
                    <a:latin typeface="Georgia" panose="02040502050405020303" pitchFamily="18" charset="0"/>
                  </a:rPr>
                  <a:t>arbitrary cut-offs</a:t>
                </a:r>
              </a:p>
              <a:p>
                <a:pPr marL="342900" lvl="1" indent="-342900">
                  <a:buFontTx/>
                  <a:buChar char="-"/>
                </a:pPr>
                <a:endParaRPr lang="en-US" sz="2000" dirty="0" smtClean="0">
                  <a:latin typeface="Georgia" panose="02040502050405020303" pitchFamily="18" charset="0"/>
                </a:endParaRPr>
              </a:p>
              <a:p>
                <a:pPr marL="0" lvl="1"/>
                <a:endParaRPr lang="en-US" sz="2000" dirty="0" smtClean="0">
                  <a:latin typeface="Georgia" panose="02040502050405020303" pitchFamily="18" charset="0"/>
                </a:endParaRPr>
              </a:p>
              <a:p>
                <a:pPr marL="0" lvl="1"/>
                <a:endParaRPr lang="en-US" sz="2000" dirty="0">
                  <a:latin typeface="Georgia" panose="02040502050405020303" pitchFamily="18" charset="0"/>
                </a:endParaRPr>
              </a:p>
              <a:p>
                <a:pPr marL="0" lvl="1"/>
                <a:endParaRPr lang="en-US" sz="2000" dirty="0" smtClean="0">
                  <a:latin typeface="Georgia" panose="02040502050405020303" pitchFamily="18" charset="0"/>
                </a:endParaRPr>
              </a:p>
              <a:p>
                <a:pPr marL="0" lvl="1"/>
                <a:r>
                  <a:rPr lang="en-US" sz="2000" dirty="0" smtClean="0">
                    <a:latin typeface="Georgia" panose="02040502050405020303" pitchFamily="18" charset="0"/>
                  </a:rPr>
                  <a:t>(Upton,</a:t>
                </a:r>
                <a:r>
                  <a:rPr lang="en-US" sz="2000" dirty="0">
                    <a:latin typeface="Georgia" pitchFamily="18" charset="0"/>
                  </a:rPr>
                  <a:t> </a:t>
                </a:r>
                <a:r>
                  <a:rPr lang="en-US" sz="2000" dirty="0" err="1" smtClean="0">
                    <a:latin typeface="Georgia" pitchFamily="18" charset="0"/>
                  </a:rPr>
                  <a:t>Cissé</a:t>
                </a:r>
                <a:r>
                  <a:rPr lang="en-US" sz="2000" dirty="0" smtClean="0">
                    <a:latin typeface="Georgia" pitchFamily="18" charset="0"/>
                  </a:rPr>
                  <a:t> </a:t>
                </a:r>
                <a:r>
                  <a:rPr lang="en-US" sz="2000" dirty="0">
                    <a:latin typeface="Georgia" pitchFamily="18" charset="0"/>
                  </a:rPr>
                  <a:t>and Barrett 2015)</a:t>
                </a:r>
              </a:p>
              <a:p>
                <a:pPr marL="0" lvl="1"/>
                <a:endParaRPr lang="en-US" sz="2000" dirty="0">
                  <a:latin typeface="Georgia"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152400" y="1522276"/>
                <a:ext cx="5257800" cy="5490862"/>
              </a:xfrm>
              <a:prstGeom prst="rect">
                <a:avLst/>
              </a:prstGeom>
              <a:blipFill rotWithShape="0">
                <a:blip r:embed="rId4"/>
                <a:stretch>
                  <a:fillRect l="-1159" t="-778" r="-232"/>
                </a:stretch>
              </a:blipFill>
            </p:spPr>
            <p:txBody>
              <a:bodyPr/>
              <a:lstStyle/>
              <a:p>
                <a:r>
                  <a:rPr lang="en-US">
                    <a:noFill/>
                  </a:rPr>
                  <a:t> </a:t>
                </a:r>
              </a:p>
            </p:txBody>
          </p:sp>
        </mc:Fallback>
      </mc:AlternateContent>
    </p:spTree>
    <p:extLst>
      <p:ext uri="{BB962C8B-B14F-4D97-AF65-F5344CB8AC3E}">
        <p14:creationId xmlns:p14="http://schemas.microsoft.com/office/powerpoint/2010/main" val="4207791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8" name="Title 5"/>
          <p:cNvSpPr txBox="1">
            <a:spLocks/>
          </p:cNvSpPr>
          <p:nvPr/>
        </p:nvSpPr>
        <p:spPr bwMode="auto">
          <a:xfrm>
            <a:off x="4038600" y="19050"/>
            <a:ext cx="49530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Illustration:</a:t>
            </a:r>
          </a:p>
          <a:p>
            <a:pPr algn="r" eaLnBrk="0" hangingPunct="0">
              <a:defRPr/>
            </a:pPr>
            <a:r>
              <a:rPr lang="en-US" sz="3000" b="1" kern="0" dirty="0" smtClean="0">
                <a:solidFill>
                  <a:schemeClr val="bg1"/>
                </a:solidFill>
                <a:latin typeface="Georgia" pitchFamily="18" charset="0"/>
                <a:ea typeface="+mj-ea"/>
                <a:cs typeface="+mj-cs"/>
              </a:rPr>
              <a:t>Targeting</a:t>
            </a:r>
            <a:endParaRPr lang="en-US" sz="3000" kern="0" dirty="0">
              <a:solidFill>
                <a:schemeClr val="bg1"/>
              </a:solidFill>
              <a:latin typeface="Georgia" pitchFamily="18" charset="0"/>
              <a:ea typeface="+mj-ea"/>
              <a:cs typeface="+mj-cs"/>
            </a:endParaRPr>
          </a:p>
        </p:txBody>
      </p:sp>
      <mc:AlternateContent xmlns:mc="http://schemas.openxmlformats.org/markup-compatibility/2006" xmlns:a14="http://schemas.microsoft.com/office/drawing/2010/main">
        <mc:Choice Requires="a14">
          <p:sp>
            <p:nvSpPr>
              <p:cNvPr id="7" name="Content Placeholder 1"/>
              <p:cNvSpPr txBox="1">
                <a:spLocks/>
              </p:cNvSpPr>
              <p:nvPr/>
            </p:nvSpPr>
            <p:spPr bwMode="auto">
              <a:xfrm>
                <a:off x="381000" y="1168740"/>
                <a:ext cx="8382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defRPr>
                </a:lvl2pPr>
                <a:lvl3pPr marL="914400" indent="0" algn="ctr" rtl="0" eaLnBrk="1" fontAlgn="base" hangingPunct="1">
                  <a:spcBef>
                    <a:spcPct val="20000"/>
                  </a:spcBef>
                  <a:spcAft>
                    <a:spcPct val="0"/>
                  </a:spcAft>
                  <a:buNone/>
                  <a:defRPr sz="2400">
                    <a:solidFill>
                      <a:schemeClr val="tx1"/>
                    </a:solidFill>
                    <a:latin typeface="+mn-lt"/>
                  </a:defRPr>
                </a:lvl3pPr>
                <a:lvl4pPr marL="1371600" indent="0" algn="ctr" rtl="0" eaLnBrk="1" fontAlgn="base" hangingPunct="1">
                  <a:spcBef>
                    <a:spcPct val="20000"/>
                  </a:spcBef>
                  <a:spcAft>
                    <a:spcPct val="0"/>
                  </a:spcAft>
                  <a:buNone/>
                  <a:defRPr sz="2000">
                    <a:solidFill>
                      <a:schemeClr val="tx1"/>
                    </a:solidFill>
                    <a:latin typeface="+mn-lt"/>
                  </a:defRPr>
                </a:lvl4pPr>
                <a:lvl5pPr marL="1828800" indent="0" algn="ctr" rtl="0" eaLnBrk="1" fontAlgn="base" hangingPunct="1">
                  <a:spcBef>
                    <a:spcPct val="20000"/>
                  </a:spcBef>
                  <a:spcAft>
                    <a:spcPct val="0"/>
                  </a:spcAft>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tx1"/>
                    </a:solidFill>
                    <a:latin typeface="+mn-lt"/>
                  </a:defRPr>
                </a:lvl6pPr>
                <a:lvl7pPr marL="2743200" indent="0" algn="ctr" rtl="0" eaLnBrk="1" fontAlgn="base" hangingPunct="1">
                  <a:spcBef>
                    <a:spcPct val="20000"/>
                  </a:spcBef>
                  <a:spcAft>
                    <a:spcPct val="0"/>
                  </a:spcAft>
                  <a:buNone/>
                  <a:defRPr sz="2000">
                    <a:solidFill>
                      <a:schemeClr val="tx1"/>
                    </a:solidFill>
                    <a:latin typeface="+mn-lt"/>
                  </a:defRPr>
                </a:lvl7pPr>
                <a:lvl8pPr marL="3200400" indent="0" algn="ctr" rtl="0" eaLnBrk="1" fontAlgn="base" hangingPunct="1">
                  <a:spcBef>
                    <a:spcPct val="20000"/>
                  </a:spcBef>
                  <a:spcAft>
                    <a:spcPct val="0"/>
                  </a:spcAft>
                  <a:buNone/>
                  <a:defRPr sz="2000">
                    <a:solidFill>
                      <a:schemeClr val="tx1"/>
                    </a:solidFill>
                    <a:latin typeface="+mn-lt"/>
                  </a:defRPr>
                </a:lvl8pPr>
                <a:lvl9pPr marL="3657600" indent="0" algn="ctr" rtl="0" eaLnBrk="1" fontAlgn="base" hangingPunct="1">
                  <a:spcBef>
                    <a:spcPct val="20000"/>
                  </a:spcBef>
                  <a:spcAft>
                    <a:spcPct val="0"/>
                  </a:spcAft>
                  <a:buNone/>
                  <a:defRPr sz="2000">
                    <a:solidFill>
                      <a:schemeClr val="tx1"/>
                    </a:solidFill>
                    <a:latin typeface="+mn-lt"/>
                  </a:defRPr>
                </a:lvl9pPr>
              </a:lstStyle>
              <a:p>
                <a:r>
                  <a:rPr lang="en-US" sz="2400" kern="0" dirty="0" smtClean="0">
                    <a:latin typeface="Georgia" panose="02040502050405020303" pitchFamily="18" charset="0"/>
                  </a:rPr>
                  <a:t>Group-specific, time-varying estimates of food security (HDDS) as one resilience measure that reflects food security:</a:t>
                </a:r>
              </a:p>
              <a:p>
                <a:endParaRPr lang="en-US" sz="2400" kern="0" dirty="0" smtClean="0">
                  <a:latin typeface="Georgia" panose="02040502050405020303" pitchFamily="18" charset="0"/>
                </a:endParaRPr>
              </a:p>
              <a:p>
                <a:endParaRPr lang="en-US" sz="2400" kern="0" dirty="0" smtClean="0">
                  <a:latin typeface="Georgia" panose="02040502050405020303" pitchFamily="18" charset="0"/>
                </a:endParaRPr>
              </a:p>
              <a:p>
                <a:endParaRPr lang="en-US" sz="2400" kern="0" dirty="0" smtClean="0">
                  <a:latin typeface="Georgia" panose="02040502050405020303" pitchFamily="18" charset="0"/>
                </a:endParaRPr>
              </a:p>
              <a:p>
                <a:endParaRPr lang="en-US" sz="2400" kern="0" dirty="0" smtClean="0">
                  <a:latin typeface="Georgia" panose="02040502050405020303" pitchFamily="18" charset="0"/>
                </a:endParaRPr>
              </a:p>
              <a:p>
                <a:endParaRPr lang="en-US" sz="2400" kern="0" dirty="0" smtClean="0">
                  <a:latin typeface="Georgia" panose="02040502050405020303" pitchFamily="18" charset="0"/>
                </a:endParaRPr>
              </a:p>
              <a:p>
                <a:endParaRPr lang="en-US" sz="2400" kern="0" dirty="0" smtClean="0">
                  <a:latin typeface="Georgia" panose="02040502050405020303" pitchFamily="18" charset="0"/>
                </a:endParaRPr>
              </a:p>
              <a:p>
                <a:endParaRPr lang="en-US" sz="2400" kern="0" dirty="0" smtClean="0">
                  <a:latin typeface="Georgia" panose="02040502050405020303" pitchFamily="18" charset="0"/>
                </a:endParaRPr>
              </a:p>
              <a:p>
                <a:endParaRPr lang="en-US" sz="2400" kern="0" dirty="0" smtClean="0">
                  <a:latin typeface="Georgia" panose="02040502050405020303" pitchFamily="18" charset="0"/>
                </a:endParaRPr>
              </a:p>
              <a:p>
                <a:r>
                  <a:rPr lang="en-US" sz="2400" kern="0" dirty="0" smtClean="0">
                    <a:latin typeface="Georgia" panose="02040502050405020303" pitchFamily="18" charset="0"/>
                  </a:rPr>
                  <a:t>Key implication: Potentially actionable for targeting.</a:t>
                </a:r>
              </a:p>
              <a:p>
                <a:r>
                  <a:rPr lang="en-US" sz="2400" kern="0" dirty="0" smtClean="0">
                    <a:latin typeface="Georgia" panose="02040502050405020303" pitchFamily="18" charset="0"/>
                  </a:rPr>
                  <a:t>Used in forecast mode, can adjust </a:t>
                </a:r>
                <a14:m>
                  <m:oMath xmlns:m="http://schemas.openxmlformats.org/officeDocument/2006/math">
                    <m:bar>
                      <m:barPr>
                        <m:ctrlPr>
                          <a:rPr lang="en-US" sz="2400" i="1">
                            <a:latin typeface="Cambria Math" panose="02040503050406030204" pitchFamily="18" charset="0"/>
                          </a:rPr>
                        </m:ctrlPr>
                      </m:barPr>
                      <m:e>
                        <m:r>
                          <a:rPr lang="en-US" sz="2400" i="1">
                            <a:latin typeface="Cambria Math" panose="02040503050406030204" pitchFamily="18" charset="0"/>
                          </a:rPr>
                          <m:t>𝑃</m:t>
                        </m:r>
                      </m:e>
                    </m:bar>
                    <m:r>
                      <a:rPr lang="en-US" sz="2400" i="1">
                        <a:latin typeface="Cambria Math" panose="02040503050406030204" pitchFamily="18" charset="0"/>
                      </a:rPr>
                      <m:t> </m:t>
                    </m:r>
                  </m:oMath>
                </a14:m>
                <a:r>
                  <a:rPr lang="en-US" sz="2400" kern="0" dirty="0" smtClean="0">
                    <a:latin typeface="Georgia" panose="02040502050405020303" pitchFamily="18" charset="0"/>
                  </a:rPr>
                  <a:t>to suit targeting aims.</a:t>
                </a:r>
                <a:endParaRPr lang="en-US" sz="2400" kern="0" dirty="0">
                  <a:latin typeface="Georgia" panose="02040502050405020303" pitchFamily="18" charset="0"/>
                </a:endParaRPr>
              </a:p>
            </p:txBody>
          </p:sp>
        </mc:Choice>
        <mc:Fallback xmlns="">
          <p:sp>
            <p:nvSpPr>
              <p:cNvPr id="7" name="Content Placeholder 1"/>
              <p:cNvSpPr txBox="1">
                <a:spLocks noRot="1" noChangeAspect="1" noMove="1" noResize="1" noEditPoints="1" noAdjustHandles="1" noChangeArrowheads="1" noChangeShapeType="1" noTextEdit="1"/>
              </p:cNvSpPr>
              <p:nvPr/>
            </p:nvSpPr>
            <p:spPr bwMode="auto">
              <a:xfrm>
                <a:off x="381000" y="1168740"/>
                <a:ext cx="8382000" cy="4114800"/>
              </a:xfrm>
              <a:prstGeom prst="rect">
                <a:avLst/>
              </a:prstGeom>
              <a:blipFill rotWithShape="0">
                <a:blip r:embed="rId3"/>
                <a:stretch>
                  <a:fillRect l="-1164" t="-1185" r="-1018" b="-30074"/>
                </a:stretch>
              </a:blipFill>
              <a:ln w="9525">
                <a:noFill/>
                <a:miter lim="800000"/>
                <a:headEnd/>
                <a:tailEnd/>
              </a:ln>
            </p:spPr>
            <p:txBody>
              <a:bodyPr/>
              <a:lstStyle/>
              <a:p>
                <a:r>
                  <a:rPr lang="en-US">
                    <a:noFill/>
                  </a:rPr>
                  <a:t> </a:t>
                </a:r>
              </a:p>
            </p:txBody>
          </p:sp>
        </mc:Fallback>
      </mc:AlternateContent>
      <p:grpSp>
        <p:nvGrpSpPr>
          <p:cNvPr id="10" name="Group 9"/>
          <p:cNvGrpSpPr/>
          <p:nvPr/>
        </p:nvGrpSpPr>
        <p:grpSpPr>
          <a:xfrm>
            <a:off x="112228" y="2057400"/>
            <a:ext cx="8919544" cy="2773558"/>
            <a:chOff x="133615" y="2839248"/>
            <a:chExt cx="8919544" cy="2773558"/>
          </a:xfrm>
        </p:grpSpPr>
        <p:pic>
          <p:nvPicPr>
            <p:cNvPr id="11" name="Picture 10"/>
            <p:cNvPicPr>
              <a:picLocks noChangeAspect="1"/>
            </p:cNvPicPr>
            <p:nvPr/>
          </p:nvPicPr>
          <p:blipFill>
            <a:blip r:embed="rId4"/>
            <a:stretch>
              <a:fillRect/>
            </a:stretch>
          </p:blipFill>
          <p:spPr>
            <a:xfrm>
              <a:off x="4444911" y="2839248"/>
              <a:ext cx="4608248" cy="2773558"/>
            </a:xfrm>
            <a:prstGeom prst="rect">
              <a:avLst/>
            </a:prstGeom>
          </p:spPr>
        </p:pic>
        <p:pic>
          <p:nvPicPr>
            <p:cNvPr id="12" name="Picture 11"/>
            <p:cNvPicPr>
              <a:picLocks noChangeAspect="1"/>
            </p:cNvPicPr>
            <p:nvPr/>
          </p:nvPicPr>
          <p:blipFill>
            <a:blip r:embed="rId5"/>
            <a:stretch>
              <a:fillRect/>
            </a:stretch>
          </p:blipFill>
          <p:spPr>
            <a:xfrm>
              <a:off x="133615" y="2849758"/>
              <a:ext cx="4590786" cy="2763048"/>
            </a:xfrm>
            <a:prstGeom prst="rect">
              <a:avLst/>
            </a:prstGeom>
          </p:spPr>
        </p:pic>
      </p:grpSp>
    </p:spTree>
    <p:extLst>
      <p:ext uri="{BB962C8B-B14F-4D97-AF65-F5344CB8AC3E}">
        <p14:creationId xmlns:p14="http://schemas.microsoft.com/office/powerpoint/2010/main" val="3481363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extBox 5"/>
          <p:cNvSpPr txBox="1"/>
          <p:nvPr/>
        </p:nvSpPr>
        <p:spPr>
          <a:xfrm>
            <a:off x="389789" y="990600"/>
            <a:ext cx="8237538" cy="461665"/>
          </a:xfrm>
          <a:prstGeom prst="rect">
            <a:avLst/>
          </a:prstGeom>
          <a:noFill/>
        </p:spPr>
        <p:txBody>
          <a:bodyPr wrap="square" rtlCol="0">
            <a:spAutoFit/>
          </a:bodyPr>
          <a:lstStyle/>
          <a:p>
            <a:r>
              <a:rPr lang="en-US" sz="2400" b="1" dirty="0" smtClean="0">
                <a:latin typeface="Georgia" panose="02040502050405020303" pitchFamily="18" charset="0"/>
              </a:rPr>
              <a:t>What effects of drought or insurance on resilience?</a:t>
            </a:r>
            <a:endParaRPr lang="en-US" sz="2400" b="1" dirty="0">
              <a:latin typeface="Georgia" panose="02040502050405020303" pitchFamily="18" charset="0"/>
            </a:endParaRPr>
          </a:p>
        </p:txBody>
      </p:sp>
      <p:sp>
        <p:nvSpPr>
          <p:cNvPr id="8" name="Title 5"/>
          <p:cNvSpPr txBox="1">
            <a:spLocks/>
          </p:cNvSpPr>
          <p:nvPr/>
        </p:nvSpPr>
        <p:spPr bwMode="auto">
          <a:xfrm>
            <a:off x="4038600" y="19050"/>
            <a:ext cx="49530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Illustration:</a:t>
            </a:r>
          </a:p>
          <a:p>
            <a:pPr algn="r" eaLnBrk="0" hangingPunct="0">
              <a:defRPr/>
            </a:pPr>
            <a:r>
              <a:rPr lang="en-US" sz="3000" b="1" kern="0" dirty="0" smtClean="0">
                <a:solidFill>
                  <a:schemeClr val="bg1"/>
                </a:solidFill>
                <a:latin typeface="Georgia" pitchFamily="18" charset="0"/>
                <a:ea typeface="+mj-ea"/>
                <a:cs typeface="+mj-cs"/>
              </a:rPr>
              <a:t>Impact evaluation</a:t>
            </a:r>
            <a:endParaRPr lang="en-US" sz="3000" kern="0" dirty="0">
              <a:solidFill>
                <a:schemeClr val="bg1"/>
              </a:solidFill>
              <a:latin typeface="Georgia" pitchFamily="18" charset="0"/>
              <a:ea typeface="+mj-ea"/>
              <a:cs typeface="+mj-cs"/>
            </a:endParaRPr>
          </a:p>
        </p:txBody>
      </p:sp>
      <p:sp>
        <p:nvSpPr>
          <p:cNvPr id="3" name="TextBox 2"/>
          <p:cNvSpPr txBox="1"/>
          <p:nvPr/>
        </p:nvSpPr>
        <p:spPr>
          <a:xfrm>
            <a:off x="228600" y="1487190"/>
            <a:ext cx="8534400" cy="2677656"/>
          </a:xfrm>
          <a:prstGeom prst="rect">
            <a:avLst/>
          </a:prstGeom>
          <a:noFill/>
        </p:spPr>
        <p:txBody>
          <a:bodyPr wrap="square" rtlCol="0">
            <a:spAutoFit/>
          </a:bodyPr>
          <a:lstStyle/>
          <a:p>
            <a:pPr marL="0" lvl="1"/>
            <a:r>
              <a:rPr lang="en-US" sz="2400" dirty="0" smtClean="0">
                <a:latin typeface="Georgia" panose="02040502050405020303" pitchFamily="18" charset="0"/>
              </a:rPr>
              <a:t>Causal effect on resilience (MUAC), based on RCT:</a:t>
            </a:r>
          </a:p>
          <a:p>
            <a:pPr marL="0" lvl="1"/>
            <a:endParaRPr lang="en-US" sz="2400" dirty="0">
              <a:latin typeface="Georgia" panose="02040502050405020303" pitchFamily="18" charset="0"/>
            </a:endParaRPr>
          </a:p>
          <a:p>
            <a:pPr marL="0" lvl="1"/>
            <a:r>
              <a:rPr lang="en-US" sz="2400" dirty="0" smtClean="0">
                <a:latin typeface="Georgia" panose="02040502050405020303" pitchFamily="18" charset="0"/>
              </a:rPr>
              <a:t>Major drought:  -0.109*** </a:t>
            </a:r>
          </a:p>
          <a:p>
            <a:pPr marL="0" lvl="1"/>
            <a:r>
              <a:rPr lang="en-US" sz="2400" dirty="0">
                <a:latin typeface="Georgia" panose="02040502050405020303" pitchFamily="18" charset="0"/>
              </a:rPr>
              <a:t>	</a:t>
            </a:r>
            <a:r>
              <a:rPr lang="en-US" sz="2400" dirty="0" smtClean="0">
                <a:latin typeface="Georgia" panose="02040502050405020303" pitchFamily="18" charset="0"/>
              </a:rPr>
              <a:t>	     (0.019)</a:t>
            </a:r>
          </a:p>
          <a:p>
            <a:pPr marL="0" lvl="1"/>
            <a:endParaRPr lang="en-US" sz="2400" dirty="0" smtClean="0">
              <a:latin typeface="Georgia" panose="02040502050405020303" pitchFamily="18" charset="0"/>
            </a:endParaRPr>
          </a:p>
          <a:p>
            <a:pPr marL="0" lvl="1"/>
            <a:r>
              <a:rPr lang="en-US" sz="2400" dirty="0">
                <a:latin typeface="Georgia" panose="02040502050405020303" pitchFamily="18" charset="0"/>
              </a:rPr>
              <a:t>Insurance: 	      0.080*** </a:t>
            </a:r>
            <a:endParaRPr lang="en-US" sz="2400" dirty="0" smtClean="0">
              <a:latin typeface="Georgia" panose="02040502050405020303" pitchFamily="18" charset="0"/>
            </a:endParaRPr>
          </a:p>
          <a:p>
            <a:pPr marL="0" lvl="1"/>
            <a:r>
              <a:rPr lang="en-US" sz="2400" dirty="0">
                <a:latin typeface="Georgia" panose="02040502050405020303" pitchFamily="18" charset="0"/>
              </a:rPr>
              <a:t>	</a:t>
            </a:r>
            <a:r>
              <a:rPr lang="en-US" sz="2400" dirty="0" smtClean="0">
                <a:latin typeface="Georgia" panose="02040502050405020303" pitchFamily="18" charset="0"/>
              </a:rPr>
              <a:t>	    (</a:t>
            </a:r>
            <a:r>
              <a:rPr lang="en-US" sz="2400" dirty="0">
                <a:latin typeface="Georgia" panose="02040502050405020303" pitchFamily="18" charset="0"/>
              </a:rPr>
              <a:t>0.023</a:t>
            </a:r>
            <a:r>
              <a:rPr lang="en-US" sz="2400" dirty="0" smtClean="0">
                <a:latin typeface="Georgia" panose="02040502050405020303" pitchFamily="18" charset="0"/>
              </a:rPr>
              <a:t>)</a:t>
            </a:r>
            <a:endParaRPr lang="en-US" sz="2400" dirty="0">
              <a:latin typeface="Georgia" panose="02040502050405020303"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20563" y="2052849"/>
            <a:ext cx="3886200" cy="3681665"/>
          </a:xfrm>
          <a:prstGeom prst="rect">
            <a:avLst/>
          </a:prstGeom>
        </p:spPr>
      </p:pic>
      <p:sp>
        <p:nvSpPr>
          <p:cNvPr id="2" name="TextBox 1"/>
          <p:cNvSpPr txBox="1"/>
          <p:nvPr/>
        </p:nvSpPr>
        <p:spPr>
          <a:xfrm>
            <a:off x="228600" y="4495800"/>
            <a:ext cx="5094230" cy="2585323"/>
          </a:xfrm>
          <a:prstGeom prst="rect">
            <a:avLst/>
          </a:prstGeom>
          <a:noFill/>
        </p:spPr>
        <p:txBody>
          <a:bodyPr wrap="square" rtlCol="0">
            <a:spAutoFit/>
          </a:bodyPr>
          <a:lstStyle/>
          <a:p>
            <a:pPr marL="0" lvl="1"/>
            <a:r>
              <a:rPr lang="en-US" sz="2400" dirty="0">
                <a:latin typeface="Georgia" panose="02040502050405020303" pitchFamily="18" charset="0"/>
              </a:rPr>
              <a:t>Major drought (herd losses&gt;15%) has </a:t>
            </a:r>
            <a:r>
              <a:rPr lang="en-US" sz="2400" dirty="0" smtClean="0">
                <a:latin typeface="Georgia" panose="02040502050405020303" pitchFamily="18" charset="0"/>
              </a:rPr>
              <a:t>an adverse </a:t>
            </a:r>
            <a:r>
              <a:rPr lang="en-US" sz="2400" dirty="0">
                <a:latin typeface="Georgia" panose="02040502050405020303" pitchFamily="18" charset="0"/>
              </a:rPr>
              <a:t>effect on children’s </a:t>
            </a:r>
            <a:r>
              <a:rPr lang="en-US" sz="2400" dirty="0" smtClean="0">
                <a:latin typeface="Georgia" panose="02040502050405020303" pitchFamily="18" charset="0"/>
              </a:rPr>
              <a:t>resilience reflected in MUAC. </a:t>
            </a:r>
            <a:endParaRPr lang="en-US" sz="2400" dirty="0">
              <a:latin typeface="Georgia" panose="02040502050405020303" pitchFamily="18" charset="0"/>
            </a:endParaRPr>
          </a:p>
          <a:p>
            <a:pPr marL="0" lvl="1"/>
            <a:endParaRPr lang="en-US" sz="2400" dirty="0">
              <a:latin typeface="Georgia" panose="02040502050405020303" pitchFamily="18" charset="0"/>
            </a:endParaRPr>
          </a:p>
          <a:p>
            <a:pPr marL="0" lvl="1"/>
            <a:r>
              <a:rPr lang="en-US" sz="2400" dirty="0">
                <a:latin typeface="Georgia" panose="02040502050405020303" pitchFamily="18" charset="0"/>
              </a:rPr>
              <a:t>But livestock insurance largely offsets those adverse effects.</a:t>
            </a:r>
            <a:endParaRPr lang="en-US" dirty="0"/>
          </a:p>
          <a:p>
            <a:endParaRPr lang="en-US" dirty="0"/>
          </a:p>
        </p:txBody>
      </p:sp>
    </p:spTree>
    <p:extLst>
      <p:ext uri="{BB962C8B-B14F-4D97-AF65-F5344CB8AC3E}">
        <p14:creationId xmlns:p14="http://schemas.microsoft.com/office/powerpoint/2010/main" val="118094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extBox 5"/>
          <p:cNvSpPr txBox="1"/>
          <p:nvPr/>
        </p:nvSpPr>
        <p:spPr>
          <a:xfrm>
            <a:off x="228600" y="990600"/>
            <a:ext cx="8763000" cy="1508105"/>
          </a:xfrm>
          <a:prstGeom prst="rect">
            <a:avLst/>
          </a:prstGeom>
          <a:noFill/>
        </p:spPr>
        <p:txBody>
          <a:bodyPr wrap="square" rtlCol="0">
            <a:spAutoFit/>
          </a:bodyPr>
          <a:lstStyle/>
          <a:p>
            <a:r>
              <a:rPr lang="en-US" sz="2400" b="1" dirty="0" smtClean="0">
                <a:latin typeface="Georgia" panose="02040502050405020303" pitchFamily="18" charset="0"/>
              </a:rPr>
              <a:t>Taking resilience seriously will require significant investments in high-frequency longitudinal data</a:t>
            </a:r>
          </a:p>
          <a:p>
            <a:endParaRPr lang="en-US" sz="2400" b="1" dirty="0" smtClean="0">
              <a:latin typeface="Georgia" panose="02040502050405020303" pitchFamily="18" charset="0"/>
            </a:endParaRPr>
          </a:p>
          <a:p>
            <a:r>
              <a:rPr lang="en-US" sz="2000" dirty="0" smtClean="0">
                <a:latin typeface="Georgia" panose="02040502050405020303" pitchFamily="18" charset="0"/>
              </a:rPr>
              <a:t>Proposed sentinel sites (Barrett </a:t>
            </a:r>
            <a:r>
              <a:rPr lang="en-US" sz="2000" i="1" dirty="0" smtClean="0">
                <a:latin typeface="Georgia" panose="02040502050405020303" pitchFamily="18" charset="0"/>
              </a:rPr>
              <a:t>Science</a:t>
            </a:r>
            <a:r>
              <a:rPr lang="en-US" sz="2000" dirty="0" smtClean="0">
                <a:latin typeface="Georgia" panose="02040502050405020303" pitchFamily="18" charset="0"/>
              </a:rPr>
              <a:t> 2010, Headey &amp; Barrett </a:t>
            </a:r>
            <a:r>
              <a:rPr lang="en-US" sz="2000" i="1" dirty="0" smtClean="0">
                <a:latin typeface="Georgia" panose="02040502050405020303" pitchFamily="18" charset="0"/>
              </a:rPr>
              <a:t>PNAS </a:t>
            </a:r>
            <a:r>
              <a:rPr lang="en-US" sz="2000" dirty="0" smtClean="0">
                <a:latin typeface="Georgia" panose="02040502050405020303" pitchFamily="18" charset="0"/>
              </a:rPr>
              <a:t>2015)</a:t>
            </a:r>
            <a:endParaRPr lang="en-US" sz="2000" dirty="0">
              <a:latin typeface="Georgia" panose="02040502050405020303" pitchFamily="18" charset="0"/>
            </a:endParaRPr>
          </a:p>
        </p:txBody>
      </p:sp>
      <p:sp>
        <p:nvSpPr>
          <p:cNvPr id="8" name="Title 5"/>
          <p:cNvSpPr txBox="1">
            <a:spLocks/>
          </p:cNvSpPr>
          <p:nvPr/>
        </p:nvSpPr>
        <p:spPr bwMode="auto">
          <a:xfrm>
            <a:off x="4038600" y="19050"/>
            <a:ext cx="49530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Data demands</a:t>
            </a:r>
            <a:endParaRPr lang="en-US" sz="3000" kern="0" dirty="0">
              <a:solidFill>
                <a:schemeClr val="bg1"/>
              </a:solidFill>
              <a:latin typeface="Georgia" pitchFamily="18" charset="0"/>
              <a:ea typeface="+mj-ea"/>
              <a:cs typeface="+mj-cs"/>
            </a:endParaRPr>
          </a:p>
        </p:txBody>
      </p:sp>
      <p:pic>
        <p:nvPicPr>
          <p:cNvPr id="2" name="Picture 1"/>
          <p:cNvPicPr>
            <a:picLocks noChangeAspect="1"/>
          </p:cNvPicPr>
          <p:nvPr/>
        </p:nvPicPr>
        <p:blipFill>
          <a:blip r:embed="rId3"/>
          <a:stretch>
            <a:fillRect/>
          </a:stretch>
        </p:blipFill>
        <p:spPr>
          <a:xfrm>
            <a:off x="228600" y="4572000"/>
            <a:ext cx="7706851" cy="1833210"/>
          </a:xfrm>
          <a:prstGeom prst="rect">
            <a:avLst/>
          </a:prstGeom>
        </p:spPr>
      </p:pic>
      <p:pic>
        <p:nvPicPr>
          <p:cNvPr id="5" name="Picture 4"/>
          <p:cNvPicPr>
            <a:picLocks noChangeAspect="1"/>
          </p:cNvPicPr>
          <p:nvPr/>
        </p:nvPicPr>
        <p:blipFill>
          <a:blip r:embed="rId4"/>
          <a:stretch>
            <a:fillRect/>
          </a:stretch>
        </p:blipFill>
        <p:spPr>
          <a:xfrm>
            <a:off x="228600" y="2623042"/>
            <a:ext cx="9051301" cy="2005242"/>
          </a:xfrm>
          <a:prstGeom prst="rect">
            <a:avLst/>
          </a:prstGeom>
        </p:spPr>
      </p:pic>
    </p:spTree>
    <p:extLst>
      <p:ext uri="{BB962C8B-B14F-4D97-AF65-F5344CB8AC3E}">
        <p14:creationId xmlns:p14="http://schemas.microsoft.com/office/powerpoint/2010/main" val="2415729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164134"/>
            <a:ext cx="8686800" cy="5262979"/>
          </a:xfrm>
          <a:prstGeom prst="rect">
            <a:avLst/>
          </a:prstGeom>
          <a:noFill/>
        </p:spPr>
        <p:txBody>
          <a:bodyPr wrap="square" rtlCol="0">
            <a:spAutoFit/>
          </a:bodyPr>
          <a:lstStyle/>
          <a:p>
            <a:r>
              <a:rPr lang="en-US" sz="2400" dirty="0" smtClean="0">
                <a:latin typeface="Georgia" pitchFamily="18" charset="0"/>
              </a:rPr>
              <a:t>Resilience is a popular buzzword now. But too little precision in its use, theoretically, methodologically or empirically.  </a:t>
            </a:r>
          </a:p>
          <a:p>
            <a:endParaRPr lang="en-US" sz="2400" dirty="0">
              <a:latin typeface="Georgia" pitchFamily="18" charset="0"/>
            </a:endParaRPr>
          </a:p>
          <a:p>
            <a:r>
              <a:rPr lang="en-US" sz="2400" dirty="0" smtClean="0">
                <a:latin typeface="Georgia" pitchFamily="18" charset="0"/>
              </a:rPr>
              <a:t>Rigorous use of the concept can help identify how best to avoid and escape chronic poverty/malnutrition.</a:t>
            </a:r>
          </a:p>
          <a:p>
            <a:endParaRPr lang="en-US" sz="2400" dirty="0">
              <a:latin typeface="Georgia" pitchFamily="18" charset="0"/>
            </a:endParaRPr>
          </a:p>
          <a:p>
            <a:r>
              <a:rPr lang="en-US" sz="2400" dirty="0" smtClean="0">
                <a:latin typeface="Georgia" pitchFamily="18" charset="0"/>
              </a:rPr>
              <a:t>Requires advances in theory, systems integration, empirical measurement in many different contexts and over time. </a:t>
            </a:r>
          </a:p>
          <a:p>
            <a:endParaRPr lang="en-US" sz="2400" dirty="0">
              <a:latin typeface="Georgia" pitchFamily="18" charset="0"/>
            </a:endParaRPr>
          </a:p>
          <a:p>
            <a:r>
              <a:rPr lang="en-US" sz="2400" dirty="0" smtClean="0">
                <a:latin typeface="Georgia" pitchFamily="18" charset="0"/>
              </a:rPr>
              <a:t>Implies a massive, interdisciplinary research agenda, especially as agencies begin using resilience as a programming principle.</a:t>
            </a:r>
          </a:p>
          <a:p>
            <a:endParaRPr lang="en-US" sz="2400" b="1" dirty="0">
              <a:latin typeface="Georgia" pitchFamily="18" charset="0"/>
            </a:endParaRPr>
          </a:p>
          <a:p>
            <a:r>
              <a:rPr lang="en-US" sz="2400" b="1" dirty="0" smtClean="0">
                <a:latin typeface="Georgia" pitchFamily="18" charset="0"/>
              </a:rPr>
              <a:t>But we must start with a firm theoretical foundation and derivative measurement and evaluation methods.</a:t>
            </a: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5" name="Title 5"/>
          <p:cNvSpPr txBox="1">
            <a:spLocks/>
          </p:cNvSpPr>
          <p:nvPr/>
        </p:nvSpPr>
        <p:spPr bwMode="auto">
          <a:xfrm>
            <a:off x="6400800" y="0"/>
            <a:ext cx="2743200" cy="990600"/>
          </a:xfrm>
          <a:prstGeom prst="rect">
            <a:avLst/>
          </a:prstGeom>
          <a:noFill/>
          <a:ln w="9525">
            <a:noFill/>
            <a:miter lim="800000"/>
            <a:headEnd/>
            <a:tailEnd/>
          </a:ln>
        </p:spPr>
        <p:txBody>
          <a:bodyPr anchor="ctr"/>
          <a:lstStyle/>
          <a:p>
            <a:pPr eaLnBrk="0" hangingPunct="0">
              <a:defRPr/>
            </a:pPr>
            <a:r>
              <a:rPr lang="en-US" sz="3000" b="1" kern="0" dirty="0" smtClean="0">
                <a:solidFill>
                  <a:schemeClr val="bg1"/>
                </a:solidFill>
                <a:latin typeface="Georgia" pitchFamily="18" charset="0"/>
                <a:ea typeface="+mj-ea"/>
                <a:cs typeface="+mj-cs"/>
              </a:rPr>
              <a:t>Summary</a:t>
            </a:r>
            <a:endParaRPr lang="en-US" sz="3000" b="1" kern="0" dirty="0">
              <a:solidFill>
                <a:schemeClr val="bg1"/>
              </a:solidFill>
              <a:latin typeface="Georgia"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96227" cy="6879191"/>
          </a:xfrm>
          <a:prstGeom prst="rect">
            <a:avLst/>
          </a:prstGeom>
        </p:spPr>
      </p:pic>
      <p:sp>
        <p:nvSpPr>
          <p:cNvPr id="27651" name="TextBox 2"/>
          <p:cNvSpPr txBox="1">
            <a:spLocks noChangeArrowheads="1"/>
          </p:cNvSpPr>
          <p:nvPr/>
        </p:nvSpPr>
        <p:spPr bwMode="auto">
          <a:xfrm>
            <a:off x="0" y="1066800"/>
            <a:ext cx="9220200" cy="523220"/>
          </a:xfrm>
          <a:prstGeom prst="rect">
            <a:avLst/>
          </a:prstGeom>
          <a:noFill/>
          <a:ln w="9525">
            <a:noFill/>
            <a:miter lim="800000"/>
            <a:headEnd/>
            <a:tailEnd/>
          </a:ln>
        </p:spPr>
        <p:txBody>
          <a:bodyPr>
            <a:spAutoFit/>
          </a:bodyPr>
          <a:lstStyle/>
          <a:p>
            <a:pPr algn="ctr"/>
            <a:r>
              <a:rPr lang="en-US" sz="2800" b="1" dirty="0">
                <a:solidFill>
                  <a:schemeClr val="bg1"/>
                </a:solidFill>
                <a:latin typeface="Georgia" pitchFamily="18" charset="0"/>
              </a:rPr>
              <a:t>Thank you for your time, </a:t>
            </a:r>
            <a:r>
              <a:rPr lang="en-US" sz="2800" b="1" dirty="0" smtClean="0">
                <a:solidFill>
                  <a:schemeClr val="bg1"/>
                </a:solidFill>
                <a:latin typeface="Georgia" pitchFamily="18" charset="0"/>
              </a:rPr>
              <a:t>interest </a:t>
            </a:r>
            <a:r>
              <a:rPr lang="en-US" sz="2800" b="1" dirty="0">
                <a:solidFill>
                  <a:schemeClr val="bg1"/>
                </a:solidFill>
                <a:latin typeface="Georgia" pitchFamily="18" charset="0"/>
              </a:rPr>
              <a:t>and comments!</a:t>
            </a:r>
          </a:p>
        </p:txBody>
      </p:sp>
      <p:pic>
        <p:nvPicPr>
          <p:cNvPr id="27652"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6" name="Title 5"/>
          <p:cNvSpPr txBox="1">
            <a:spLocks/>
          </p:cNvSpPr>
          <p:nvPr/>
        </p:nvSpPr>
        <p:spPr bwMode="auto">
          <a:xfrm>
            <a:off x="6400800" y="0"/>
            <a:ext cx="3962400" cy="990600"/>
          </a:xfrm>
          <a:prstGeom prst="rect">
            <a:avLst/>
          </a:prstGeom>
          <a:noFill/>
          <a:ln w="9525">
            <a:noFill/>
            <a:miter lim="800000"/>
            <a:headEnd/>
            <a:tailEnd/>
          </a:ln>
        </p:spPr>
        <p:txBody>
          <a:bodyPr anchor="ctr"/>
          <a:lstStyle/>
          <a:p>
            <a:pPr eaLnBrk="0" hangingPunct="0">
              <a:defRPr/>
            </a:pPr>
            <a:r>
              <a:rPr lang="en-US" sz="3000" b="1" kern="0" dirty="0">
                <a:solidFill>
                  <a:schemeClr val="bg1"/>
                </a:solidFill>
                <a:latin typeface="Georgia" pitchFamily="18" charset="0"/>
                <a:ea typeface="+mj-ea"/>
                <a:cs typeface="+mj-cs"/>
              </a:rPr>
              <a:t>Thank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u_logo_sml_150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8600" y="1020763"/>
            <a:ext cx="8763000" cy="5324535"/>
          </a:xfrm>
          <a:prstGeom prst="rect">
            <a:avLst/>
          </a:prstGeom>
          <a:noFill/>
        </p:spPr>
        <p:txBody>
          <a:bodyPr wrap="square">
            <a:spAutoFit/>
          </a:bodyPr>
          <a:lstStyle/>
          <a:p>
            <a:pPr>
              <a:defRPr/>
            </a:pPr>
            <a:r>
              <a:rPr lang="en-US" sz="2400" b="1" dirty="0">
                <a:latin typeface="Georgia" pitchFamily="18" charset="0"/>
              </a:rPr>
              <a:t>Why development and humanitarian communities’ current fascination with “resilience”?</a:t>
            </a:r>
            <a:endParaRPr lang="en-US" sz="2400" u="sng" dirty="0">
              <a:latin typeface="Georgia" pitchFamily="18" charset="0"/>
            </a:endParaRPr>
          </a:p>
          <a:p>
            <a:pPr>
              <a:defRPr/>
            </a:pPr>
            <a:r>
              <a:rPr lang="en-US" sz="2400" dirty="0">
                <a:latin typeface="Georgia" pitchFamily="18" charset="0"/>
              </a:rPr>
              <a:t> </a:t>
            </a:r>
          </a:p>
          <a:p>
            <a:pPr marL="514350" indent="-514350">
              <a:buFontTx/>
              <a:buAutoNum type="arabicParenR"/>
              <a:defRPr/>
            </a:pPr>
            <a:r>
              <a:rPr lang="en-US" sz="2400" dirty="0">
                <a:latin typeface="Georgia" pitchFamily="18" charset="0"/>
              </a:rPr>
              <a:t>Risk perceived increasing in both frequency and intensity</a:t>
            </a:r>
            <a:endParaRPr lang="en-US" sz="2400" u="sng" dirty="0">
              <a:latin typeface="Georgia" pitchFamily="18" charset="0"/>
            </a:endParaRPr>
          </a:p>
          <a:p>
            <a:pPr marL="514350" indent="-514350">
              <a:buFontTx/>
              <a:buAutoNum type="arabicParenR"/>
              <a:defRPr/>
            </a:pPr>
            <a:r>
              <a:rPr lang="en-US" sz="2400" dirty="0">
                <a:latin typeface="Georgia" pitchFamily="18" charset="0"/>
              </a:rPr>
              <a:t>Recurring crises lay bare the longstanding difficulty of reconciling humanitarian response to disasters with longer-term development efforts.  </a:t>
            </a:r>
          </a:p>
          <a:p>
            <a:pPr marL="514350" indent="-514350">
              <a:buFontTx/>
              <a:buAutoNum type="arabicParenR"/>
              <a:defRPr/>
            </a:pPr>
            <a:r>
              <a:rPr lang="en-US" sz="2400" dirty="0">
                <a:latin typeface="Georgia" pitchFamily="18" charset="0"/>
              </a:rPr>
              <a:t>Increasingly recognize interdependence of biophysical and socioeconomic systems</a:t>
            </a:r>
            <a:r>
              <a:rPr lang="en-US" sz="2400" dirty="0" smtClean="0">
                <a:latin typeface="Georgia" pitchFamily="18" charset="0"/>
              </a:rPr>
              <a:t>. </a:t>
            </a:r>
            <a:r>
              <a:rPr lang="en-US" sz="2400" dirty="0">
                <a:latin typeface="Georgia" pitchFamily="18" charset="0"/>
              </a:rPr>
              <a:t>Tap ecological work on </a:t>
            </a:r>
            <a:r>
              <a:rPr lang="en-US" sz="2400" dirty="0" smtClean="0">
                <a:latin typeface="Georgia" pitchFamily="18" charset="0"/>
              </a:rPr>
              <a:t>resilience.</a:t>
            </a:r>
            <a:endParaRPr lang="en-US" sz="2400" dirty="0">
              <a:latin typeface="Georgia" pitchFamily="18" charset="0"/>
            </a:endParaRPr>
          </a:p>
          <a:p>
            <a:pPr marL="514350" indent="-514350">
              <a:buFontTx/>
              <a:buAutoNum type="arabicParenR"/>
              <a:defRPr/>
            </a:pPr>
            <a:endParaRPr lang="en-US" sz="2400" u="sng" dirty="0">
              <a:latin typeface="Georgia" pitchFamily="18" charset="0"/>
            </a:endParaRPr>
          </a:p>
          <a:p>
            <a:pPr>
              <a:defRPr/>
            </a:pPr>
            <a:r>
              <a:rPr lang="en-US" sz="2400" i="1" dirty="0" smtClean="0">
                <a:latin typeface="Georgia" pitchFamily="18" charset="0"/>
              </a:rPr>
              <a:t>Need </a:t>
            </a:r>
            <a:r>
              <a:rPr lang="en-US" sz="2400" i="1" dirty="0">
                <a:latin typeface="Georgia" pitchFamily="18" charset="0"/>
              </a:rPr>
              <a:t>a theory-measurement-and-evidence-based understanding of what resilience is with respect to </a:t>
            </a:r>
            <a:r>
              <a:rPr lang="en-US" sz="2400" i="1" dirty="0" smtClean="0">
                <a:latin typeface="Georgia" pitchFamily="18" charset="0"/>
              </a:rPr>
              <a:t>human well-being, </a:t>
            </a:r>
            <a:r>
              <a:rPr lang="en-US" sz="2400" i="1" dirty="0">
                <a:latin typeface="Georgia" pitchFamily="18" charset="0"/>
              </a:rPr>
              <a:t>how to measure it, and how to effectively promote it so as to </a:t>
            </a:r>
            <a:r>
              <a:rPr lang="en-US" sz="2400" i="1" dirty="0" smtClean="0">
                <a:latin typeface="Georgia" pitchFamily="18" charset="0"/>
              </a:rPr>
              <a:t>sustainably reduce </a:t>
            </a:r>
            <a:r>
              <a:rPr lang="en-US" sz="2400" i="1" dirty="0">
                <a:latin typeface="Georgia" pitchFamily="18" charset="0"/>
              </a:rPr>
              <a:t>chronic </a:t>
            </a:r>
            <a:r>
              <a:rPr lang="en-US" sz="2400" i="1" dirty="0" smtClean="0">
                <a:latin typeface="Georgia" pitchFamily="18" charset="0"/>
              </a:rPr>
              <a:t>poverty/food insecurity.</a:t>
            </a:r>
            <a:r>
              <a:rPr lang="en-US" sz="2800" b="1" i="1" dirty="0" smtClean="0">
                <a:latin typeface="Georgia" pitchFamily="18" charset="0"/>
              </a:rPr>
              <a:t> </a:t>
            </a:r>
            <a:endParaRPr lang="en-US" sz="2800" b="1" i="1" dirty="0">
              <a:latin typeface="Georgia" pitchFamily="18" charset="0"/>
            </a:endParaRPr>
          </a:p>
        </p:txBody>
      </p:sp>
      <p:sp>
        <p:nvSpPr>
          <p:cNvPr id="5" name="Title 5"/>
          <p:cNvSpPr txBox="1">
            <a:spLocks/>
          </p:cNvSpPr>
          <p:nvPr/>
        </p:nvSpPr>
        <p:spPr bwMode="auto">
          <a:xfrm>
            <a:off x="4147334" y="1501"/>
            <a:ext cx="4996666"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                            Motivation</a:t>
            </a:r>
            <a:endParaRPr lang="en-US" sz="30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1720398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u_logo_sml_150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8600" y="1020763"/>
            <a:ext cx="8763000" cy="3785652"/>
          </a:xfrm>
          <a:prstGeom prst="rect">
            <a:avLst/>
          </a:prstGeom>
          <a:noFill/>
        </p:spPr>
        <p:txBody>
          <a:bodyPr wrap="square">
            <a:spAutoFit/>
          </a:bodyPr>
          <a:lstStyle/>
          <a:p>
            <a:pPr>
              <a:defRPr/>
            </a:pPr>
            <a:r>
              <a:rPr lang="en-US" sz="2400" b="1" dirty="0" smtClean="0">
                <a:latin typeface="Georgia" pitchFamily="18" charset="0"/>
              </a:rPr>
              <a:t>At the same time, much ambivalence (even cynicism) about the ‘rise of resilience’</a:t>
            </a:r>
            <a:endParaRPr lang="en-US" sz="2400" u="sng" dirty="0">
              <a:latin typeface="Georgia" pitchFamily="18" charset="0"/>
            </a:endParaRPr>
          </a:p>
          <a:p>
            <a:pPr>
              <a:defRPr/>
            </a:pPr>
            <a:r>
              <a:rPr lang="en-US" sz="2400" dirty="0">
                <a:latin typeface="Georgia" pitchFamily="18" charset="0"/>
              </a:rPr>
              <a:t> </a:t>
            </a:r>
          </a:p>
          <a:p>
            <a:pPr marL="514350" indent="-514350">
              <a:buFontTx/>
              <a:buAutoNum type="arabicParenR"/>
              <a:defRPr/>
            </a:pPr>
            <a:r>
              <a:rPr lang="en-US" sz="2400" dirty="0" smtClean="0">
                <a:latin typeface="Georgia" pitchFamily="18" charset="0"/>
              </a:rPr>
              <a:t>Seen as too imprecise and malleable a concept/term</a:t>
            </a:r>
          </a:p>
          <a:p>
            <a:pPr marL="514350" indent="-514350">
              <a:buFontTx/>
              <a:buAutoNum type="arabicParenR"/>
              <a:defRPr/>
            </a:pPr>
            <a:r>
              <a:rPr lang="en-US" sz="2400" dirty="0" smtClean="0">
                <a:latin typeface="Georgia" pitchFamily="18" charset="0"/>
              </a:rPr>
              <a:t>As commonly formulated, not pro-poor</a:t>
            </a:r>
          </a:p>
          <a:p>
            <a:pPr marL="514350" indent="-514350">
              <a:buFontTx/>
              <a:buAutoNum type="arabicParenR"/>
              <a:defRPr/>
            </a:pPr>
            <a:r>
              <a:rPr lang="en-US" sz="2400" dirty="0" smtClean="0">
                <a:latin typeface="Georgia" pitchFamily="18" charset="0"/>
              </a:rPr>
              <a:t>Too often ignores issues of agency/power/rights</a:t>
            </a:r>
            <a:endParaRPr lang="en-US" sz="2400" dirty="0">
              <a:latin typeface="Georgia" pitchFamily="18" charset="0"/>
            </a:endParaRPr>
          </a:p>
          <a:p>
            <a:pPr>
              <a:defRPr/>
            </a:pPr>
            <a:endParaRPr lang="en-US" sz="2400" u="sng" dirty="0" smtClean="0">
              <a:latin typeface="Georgia" pitchFamily="18" charset="0"/>
            </a:endParaRPr>
          </a:p>
          <a:p>
            <a:pPr>
              <a:defRPr/>
            </a:pPr>
            <a:endParaRPr lang="en-US" sz="2400" u="sng" dirty="0" smtClean="0">
              <a:latin typeface="Georgia" pitchFamily="18" charset="0"/>
            </a:endParaRPr>
          </a:p>
          <a:p>
            <a:pPr>
              <a:defRPr/>
            </a:pPr>
            <a:r>
              <a:rPr lang="en-US" sz="2400" dirty="0" smtClean="0">
                <a:latin typeface="Georgia" pitchFamily="18" charset="0"/>
              </a:rPr>
              <a:t>Barrett &amp; </a:t>
            </a:r>
            <a:r>
              <a:rPr lang="en-US" sz="2400" dirty="0" err="1" smtClean="0">
                <a:latin typeface="Georgia" pitchFamily="18" charset="0"/>
              </a:rPr>
              <a:t>Constas</a:t>
            </a:r>
            <a:r>
              <a:rPr lang="en-US" sz="2400" dirty="0" smtClean="0">
                <a:latin typeface="Georgia" pitchFamily="18" charset="0"/>
              </a:rPr>
              <a:t> (</a:t>
            </a:r>
            <a:r>
              <a:rPr lang="en-US" sz="2400" i="1" dirty="0" smtClean="0">
                <a:latin typeface="Georgia" pitchFamily="18" charset="0"/>
              </a:rPr>
              <a:t>PNAS</a:t>
            </a:r>
            <a:r>
              <a:rPr lang="en-US" sz="2400" dirty="0" smtClean="0">
                <a:latin typeface="Georgia" pitchFamily="18" charset="0"/>
              </a:rPr>
              <a:t> 2014) advances a theory of resilience to address some of these concerns: development resilience.  </a:t>
            </a:r>
            <a:endParaRPr lang="en-US" sz="2400" dirty="0">
              <a:latin typeface="Georgia" pitchFamily="18" charset="0"/>
            </a:endParaRPr>
          </a:p>
        </p:txBody>
      </p:sp>
      <p:sp>
        <p:nvSpPr>
          <p:cNvPr id="5" name="Title 5"/>
          <p:cNvSpPr txBox="1">
            <a:spLocks/>
          </p:cNvSpPr>
          <p:nvPr/>
        </p:nvSpPr>
        <p:spPr bwMode="auto">
          <a:xfrm>
            <a:off x="4147334" y="1501"/>
            <a:ext cx="4996666"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                            Motivation</a:t>
            </a:r>
            <a:endParaRPr lang="en-US" sz="3000" kern="0" dirty="0">
              <a:solidFill>
                <a:schemeClr val="bg1"/>
              </a:solidFill>
              <a:latin typeface="Georgia" pitchFamily="18" charset="0"/>
              <a:ea typeface="+mj-ea"/>
              <a:cs typeface="+mj-cs"/>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3067"/>
          <a:stretch/>
        </p:blipFill>
        <p:spPr bwMode="auto">
          <a:xfrm>
            <a:off x="1306512" y="4773590"/>
            <a:ext cx="6607175" cy="19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147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u_logo_sml_150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bwMode="auto">
          <a:xfrm>
            <a:off x="1066800" y="990600"/>
            <a:ext cx="6934200" cy="990600"/>
          </a:xfrm>
          <a:prstGeom prst="rect">
            <a:avLst/>
          </a:prstGeom>
          <a:noFill/>
          <a:ln w="9525">
            <a:noFill/>
            <a:miter lim="800000"/>
            <a:headEnd/>
            <a:tailEnd/>
          </a:ln>
        </p:spPr>
        <p:txBody>
          <a:bodyPr anchor="ctr"/>
          <a:lstStyle/>
          <a:p>
            <a:pPr algn="ctr" eaLnBrk="0" hangingPunct="0">
              <a:defRPr/>
            </a:pPr>
            <a:r>
              <a:rPr lang="en-US" sz="3000" b="1" kern="0" dirty="0" smtClean="0">
                <a:latin typeface="Georgia" pitchFamily="18" charset="0"/>
                <a:ea typeface="+mj-ea"/>
                <a:cs typeface="+mj-cs"/>
              </a:rPr>
              <a:t>Resilience of What? A Parable</a:t>
            </a:r>
            <a:endParaRPr lang="en-US" sz="3000" kern="0" dirty="0">
              <a:latin typeface="Georgia" pitchFamily="18" charset="0"/>
              <a:ea typeface="+mj-ea"/>
              <a:cs typeface="+mj-cs"/>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t="154" r="6618" b="41952"/>
          <a:stretch/>
        </p:blipFill>
        <p:spPr>
          <a:xfrm>
            <a:off x="-20426" y="1981200"/>
            <a:ext cx="9144001" cy="4250816"/>
          </a:xfrm>
          <a:prstGeom prst="rect">
            <a:avLst/>
          </a:prstGeom>
        </p:spPr>
      </p:pic>
      <p:sp>
        <p:nvSpPr>
          <p:cNvPr id="8" name="Title 5"/>
          <p:cNvSpPr txBox="1">
            <a:spLocks/>
          </p:cNvSpPr>
          <p:nvPr/>
        </p:nvSpPr>
        <p:spPr bwMode="auto">
          <a:xfrm>
            <a:off x="4147334" y="1501"/>
            <a:ext cx="4996666"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                            Motivation</a:t>
            </a:r>
            <a:endParaRPr lang="en-US" sz="30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1580358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861" y="990600"/>
            <a:ext cx="8686800" cy="5262979"/>
          </a:xfrm>
          <a:prstGeom prst="rect">
            <a:avLst/>
          </a:prstGeom>
          <a:noFill/>
        </p:spPr>
        <p:txBody>
          <a:bodyPr wrap="square" rtlCol="0">
            <a:spAutoFit/>
          </a:bodyPr>
          <a:lstStyle/>
          <a:p>
            <a:r>
              <a:rPr lang="en-US" sz="2400" b="1" dirty="0" smtClean="0">
                <a:latin typeface="Georgia" pitchFamily="18" charset="0"/>
              </a:rPr>
              <a:t>Resilience of whom to what?</a:t>
            </a:r>
          </a:p>
          <a:p>
            <a:endParaRPr lang="en-US" sz="2400" b="1" dirty="0" smtClean="0">
              <a:latin typeface="Georgia" pitchFamily="18" charset="0"/>
            </a:endParaRPr>
          </a:p>
          <a:p>
            <a:r>
              <a:rPr lang="en-US" sz="2400" b="1" dirty="0" smtClean="0">
                <a:latin typeface="Georgia" pitchFamily="18" charset="0"/>
              </a:rPr>
              <a:t>Subject of interest:</a:t>
            </a:r>
            <a:r>
              <a:rPr lang="en-US" sz="2400" dirty="0" smtClean="0">
                <a:latin typeface="Georgia" pitchFamily="18" charset="0"/>
              </a:rPr>
              <a:t> quality of life, ~ Sen’s ‘capabilities’. </a:t>
            </a:r>
          </a:p>
          <a:p>
            <a:r>
              <a:rPr lang="en-US" sz="2400" dirty="0">
                <a:latin typeface="Georgia" pitchFamily="18" charset="0"/>
              </a:rPr>
              <a:t>Focus further on </a:t>
            </a:r>
            <a:r>
              <a:rPr lang="en-US" sz="2400" b="1" i="1" dirty="0">
                <a:latin typeface="Georgia" pitchFamily="18" charset="0"/>
              </a:rPr>
              <a:t>minimizing the human experience of chronic poverty</a:t>
            </a:r>
            <a:r>
              <a:rPr lang="en-US" sz="2400" dirty="0">
                <a:latin typeface="Georgia" pitchFamily="18" charset="0"/>
              </a:rPr>
              <a:t>. </a:t>
            </a:r>
          </a:p>
          <a:p>
            <a:endParaRPr lang="en-US" sz="2400" dirty="0">
              <a:latin typeface="Georgia" pitchFamily="18" charset="0"/>
            </a:endParaRPr>
          </a:p>
          <a:p>
            <a:r>
              <a:rPr lang="en-US" sz="2400" dirty="0" smtClean="0">
                <a:latin typeface="Georgia" pitchFamily="18" charset="0"/>
              </a:rPr>
              <a:t>This implies:</a:t>
            </a:r>
          </a:p>
          <a:p>
            <a:pPr marL="342900" indent="-342900">
              <a:buFont typeface="Arial" panose="020B0604020202020204" pitchFamily="34" charset="0"/>
              <a:buChar char="•"/>
            </a:pPr>
            <a:r>
              <a:rPr lang="en-US" sz="2400" dirty="0" smtClean="0">
                <a:latin typeface="Georgia" pitchFamily="18" charset="0"/>
              </a:rPr>
              <a:t>focus on </a:t>
            </a:r>
            <a:r>
              <a:rPr lang="en-US" sz="2400" i="1" dirty="0" smtClean="0">
                <a:latin typeface="Georgia" pitchFamily="18" charset="0"/>
              </a:rPr>
              <a:t>individuals’</a:t>
            </a:r>
            <a:r>
              <a:rPr lang="en-US" sz="2400" dirty="0" smtClean="0">
                <a:latin typeface="Georgia" pitchFamily="18" charset="0"/>
              </a:rPr>
              <a:t> (and groups’) </a:t>
            </a:r>
            <a:r>
              <a:rPr lang="en-US" sz="2400" i="1" dirty="0" smtClean="0">
                <a:latin typeface="Georgia" pitchFamily="18" charset="0"/>
              </a:rPr>
              <a:t>well-being </a:t>
            </a:r>
            <a:r>
              <a:rPr lang="en-US" sz="2400" dirty="0" smtClean="0">
                <a:latin typeface="Georgia" pitchFamily="18" charset="0"/>
              </a:rPr>
              <a:t>within a system, not the </a:t>
            </a:r>
            <a:r>
              <a:rPr lang="en-US" sz="2400" i="1" dirty="0" smtClean="0">
                <a:latin typeface="Georgia" pitchFamily="18" charset="0"/>
              </a:rPr>
              <a:t>state of </a:t>
            </a:r>
            <a:r>
              <a:rPr lang="en-US" sz="2400" dirty="0" smtClean="0">
                <a:latin typeface="Georgia" pitchFamily="18" charset="0"/>
              </a:rPr>
              <a:t>a system itself.  Explicitly normative.</a:t>
            </a:r>
          </a:p>
          <a:p>
            <a:pPr marL="342900" indent="-342900">
              <a:buFont typeface="Arial" panose="020B0604020202020204" pitchFamily="34" charset="0"/>
              <a:buChar char="•"/>
            </a:pPr>
            <a:endParaRPr lang="en-US" sz="2400" dirty="0" smtClean="0">
              <a:latin typeface="Georgia" pitchFamily="18" charset="0"/>
            </a:endParaRPr>
          </a:p>
          <a:p>
            <a:pPr marL="342900" indent="-342900">
              <a:buFont typeface="Arial" panose="020B0604020202020204" pitchFamily="34" charset="0"/>
              <a:buChar char="•"/>
            </a:pPr>
            <a:r>
              <a:rPr lang="en-US" sz="2400" dirty="0" smtClean="0">
                <a:latin typeface="Georgia" pitchFamily="18" charset="0"/>
              </a:rPr>
              <a:t>do </a:t>
            </a:r>
            <a:r>
              <a:rPr lang="en-US" sz="2400" u="sng" dirty="0" smtClean="0">
                <a:latin typeface="Georgia" pitchFamily="18" charset="0"/>
              </a:rPr>
              <a:t>not</a:t>
            </a:r>
            <a:r>
              <a:rPr lang="en-US" sz="2400" dirty="0" smtClean="0">
                <a:latin typeface="Georgia" pitchFamily="18" charset="0"/>
              </a:rPr>
              <a:t> focus on specific sources of risk</a:t>
            </a:r>
            <a:r>
              <a:rPr lang="en-US" sz="2400" dirty="0">
                <a:latin typeface="Georgia" pitchFamily="18" charset="0"/>
              </a:rPr>
              <a:t> </a:t>
            </a:r>
            <a:r>
              <a:rPr lang="en-US" sz="2400" dirty="0" smtClean="0">
                <a:latin typeface="Georgia" pitchFamily="18" charset="0"/>
              </a:rPr>
              <a:t>b/c problem is uninsured exposure to many stressors (ex ante risk) and shocks (ex post, adverse realizations) to which resilience implies </a:t>
            </a:r>
            <a:r>
              <a:rPr lang="en-US" sz="2400" i="1" dirty="0" smtClean="0">
                <a:latin typeface="Georgia" pitchFamily="18" charset="0"/>
              </a:rPr>
              <a:t>adaptability while staying/becoming non-poor.</a:t>
            </a: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itle 5"/>
          <p:cNvSpPr txBox="1">
            <a:spLocks/>
          </p:cNvSpPr>
          <p:nvPr/>
        </p:nvSpPr>
        <p:spPr bwMode="auto">
          <a:xfrm>
            <a:off x="4724400" y="152400"/>
            <a:ext cx="42672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Toward a Theory</a:t>
            </a:r>
            <a:endParaRPr lang="en-US" sz="30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411785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990600"/>
            <a:ext cx="8915399" cy="5632311"/>
          </a:xfrm>
          <a:prstGeom prst="rect">
            <a:avLst/>
          </a:prstGeom>
          <a:noFill/>
        </p:spPr>
        <p:txBody>
          <a:bodyPr wrap="square" rtlCol="0">
            <a:spAutoFit/>
          </a:bodyPr>
          <a:lstStyle/>
          <a:p>
            <a:r>
              <a:rPr lang="en-US" sz="2400" b="1" dirty="0" smtClean="0">
                <a:latin typeface="Georgia" pitchFamily="18" charset="0"/>
              </a:rPr>
              <a:t>Concept of Development Resilience (B&amp;C 2014):</a:t>
            </a:r>
          </a:p>
          <a:p>
            <a:endParaRPr lang="en-US" sz="2400" dirty="0" smtClean="0">
              <a:latin typeface="Georgia" pitchFamily="18" charset="0"/>
            </a:endParaRPr>
          </a:p>
          <a:p>
            <a:r>
              <a:rPr lang="en-US" sz="2400" i="1" dirty="0">
                <a:latin typeface="Georgia" panose="02040502050405020303" pitchFamily="18" charset="0"/>
              </a:rPr>
              <a:t>Development resilience is the capacity over time of a person, household or other aggregate unit to avoid poverty in the face of various stressors and in the wake of myriad shocks. If and only if that capacity is and remains high, then the unit is </a:t>
            </a:r>
            <a:r>
              <a:rPr lang="en-US" sz="2400" i="1" dirty="0" smtClean="0">
                <a:latin typeface="Georgia" panose="02040502050405020303" pitchFamily="18" charset="0"/>
              </a:rPr>
              <a:t>resilient.</a:t>
            </a:r>
          </a:p>
          <a:p>
            <a:endParaRPr lang="en-US" sz="2400" i="1" dirty="0">
              <a:latin typeface="Georgia" pitchFamily="18" charset="0"/>
            </a:endParaRPr>
          </a:p>
          <a:p>
            <a:r>
              <a:rPr lang="en-US" sz="2400" u="sng" dirty="0" smtClean="0">
                <a:latin typeface="Georgia" pitchFamily="18" charset="0"/>
              </a:rPr>
              <a:t>Key Elements</a:t>
            </a:r>
            <a:r>
              <a:rPr lang="en-US" sz="2400" dirty="0" smtClean="0">
                <a:latin typeface="Georgia" pitchFamily="18" charset="0"/>
              </a:rPr>
              <a:t>: </a:t>
            </a:r>
            <a:r>
              <a:rPr lang="en-US" sz="2400" i="1" dirty="0" smtClean="0">
                <a:latin typeface="Georgia" pitchFamily="18" charset="0"/>
              </a:rPr>
              <a:t>stochastic dynamics of (</a:t>
            </a:r>
            <a:r>
              <a:rPr lang="en-US" sz="2400" i="1" dirty="0" err="1" smtClean="0">
                <a:latin typeface="Georgia" pitchFamily="18" charset="0"/>
              </a:rPr>
              <a:t>aggregable</a:t>
            </a:r>
            <a:r>
              <a:rPr lang="en-US" sz="2400" i="1" dirty="0">
                <a:latin typeface="Georgia" pitchFamily="18" charset="0"/>
              </a:rPr>
              <a:t>) individual standards of living</a:t>
            </a:r>
            <a:r>
              <a:rPr lang="en-US" sz="2400" dirty="0">
                <a:latin typeface="Georgia" pitchFamily="18" charset="0"/>
              </a:rPr>
              <a:t> </a:t>
            </a:r>
            <a:endParaRPr lang="en-US" sz="2400" dirty="0" smtClean="0">
              <a:latin typeface="Georgia" pitchFamily="18" charset="0"/>
            </a:endParaRPr>
          </a:p>
          <a:p>
            <a:r>
              <a:rPr lang="en-US" sz="2400" b="1" dirty="0" smtClean="0">
                <a:latin typeface="Georgia" pitchFamily="18" charset="0"/>
              </a:rPr>
              <a:t> </a:t>
            </a:r>
          </a:p>
          <a:p>
            <a:r>
              <a:rPr lang="en-US" sz="2400" u="sng" dirty="0" smtClean="0">
                <a:latin typeface="Georgia" pitchFamily="18" charset="0"/>
              </a:rPr>
              <a:t>Normative implication</a:t>
            </a:r>
            <a:r>
              <a:rPr lang="en-US" sz="2400" dirty="0" smtClean="0">
                <a:latin typeface="Georgia" pitchFamily="18" charset="0"/>
              </a:rPr>
              <a:t>: prioritize </a:t>
            </a:r>
            <a:r>
              <a:rPr lang="en-US" sz="2400" dirty="0">
                <a:latin typeface="Georgia" pitchFamily="18" charset="0"/>
              </a:rPr>
              <a:t>avoidance of and escape from chronic poverty and </a:t>
            </a:r>
            <a:r>
              <a:rPr lang="en-US" sz="2400" dirty="0" smtClean="0">
                <a:latin typeface="Georgia" pitchFamily="18" charset="0"/>
              </a:rPr>
              <a:t>minimize </a:t>
            </a:r>
            <a:r>
              <a:rPr lang="en-US" sz="2400" dirty="0">
                <a:latin typeface="Georgia" pitchFamily="18" charset="0"/>
              </a:rPr>
              <a:t>within the population and over time </a:t>
            </a:r>
            <a:r>
              <a:rPr lang="en-US" sz="2400" dirty="0" smtClean="0">
                <a:latin typeface="Georgia" pitchFamily="18" charset="0"/>
              </a:rPr>
              <a:t>the experience </a:t>
            </a:r>
            <a:r>
              <a:rPr lang="en-US" sz="2400" dirty="0">
                <a:latin typeface="Georgia" pitchFamily="18" charset="0"/>
              </a:rPr>
              <a:t>of low standards of living. </a:t>
            </a:r>
            <a:endParaRPr lang="en-US" sz="2400" b="1" dirty="0" smtClean="0">
              <a:latin typeface="Georgia" pitchFamily="18" charset="0"/>
            </a:endParaRPr>
          </a:p>
          <a:p>
            <a:endParaRPr lang="en-US" sz="2400" b="1" dirty="0" smtClean="0">
              <a:latin typeface="Cambria"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itle 5"/>
          <p:cNvSpPr txBox="1">
            <a:spLocks/>
          </p:cNvSpPr>
          <p:nvPr/>
        </p:nvSpPr>
        <p:spPr bwMode="auto">
          <a:xfrm>
            <a:off x="4724400" y="152400"/>
            <a:ext cx="42672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Toward a Theory</a:t>
            </a:r>
            <a:endParaRPr lang="en-US" sz="30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128528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990600"/>
            <a:ext cx="8915399" cy="4893647"/>
          </a:xfrm>
          <a:prstGeom prst="rect">
            <a:avLst/>
          </a:prstGeom>
          <a:noFill/>
        </p:spPr>
        <p:txBody>
          <a:bodyPr wrap="square" rtlCol="0">
            <a:spAutoFit/>
          </a:bodyPr>
          <a:lstStyle/>
          <a:p>
            <a:r>
              <a:rPr lang="en-US" sz="2400" b="1" dirty="0" smtClean="0">
                <a:latin typeface="Georgia" pitchFamily="18" charset="0"/>
              </a:rPr>
              <a:t>Stochastic Well-Being Dynamics</a:t>
            </a:r>
          </a:p>
          <a:p>
            <a:endParaRPr lang="en-US" sz="2400" dirty="0" smtClean="0">
              <a:latin typeface="Georgia" pitchFamily="18" charset="0"/>
            </a:endParaRPr>
          </a:p>
          <a:p>
            <a:r>
              <a:rPr lang="en-US" sz="2400" dirty="0" smtClean="0">
                <a:latin typeface="Georgia" pitchFamily="18" charset="0"/>
              </a:rPr>
              <a:t>Consider the moment </a:t>
            </a:r>
            <a:r>
              <a:rPr lang="en-US" sz="2400" dirty="0">
                <a:latin typeface="Georgia" pitchFamily="18" charset="0"/>
              </a:rPr>
              <a:t>function for conditional </a:t>
            </a:r>
            <a:r>
              <a:rPr lang="en-US" sz="2400" dirty="0" smtClean="0">
                <a:latin typeface="Georgia" pitchFamily="18" charset="0"/>
              </a:rPr>
              <a:t>well-being: </a:t>
            </a:r>
          </a:p>
          <a:p>
            <a:endParaRPr lang="en-US" sz="2400" i="1" dirty="0" smtClean="0">
              <a:latin typeface="Georgia" pitchFamily="18" charset="0"/>
            </a:endParaRPr>
          </a:p>
          <a:p>
            <a:pPr algn="ctr"/>
            <a:r>
              <a:rPr lang="en-US" sz="2400" i="1" dirty="0" err="1" smtClean="0">
                <a:latin typeface="Georgia" pitchFamily="18" charset="0"/>
              </a:rPr>
              <a:t>m</a:t>
            </a:r>
            <a:r>
              <a:rPr lang="en-US" sz="2400" i="1" baseline="30000" dirty="0" err="1" smtClean="0">
                <a:latin typeface="Georgia" pitchFamily="18" charset="0"/>
              </a:rPr>
              <a:t>k</a:t>
            </a:r>
            <a:r>
              <a:rPr lang="en-US" sz="2400" i="1" dirty="0" smtClean="0">
                <a:latin typeface="Georgia" pitchFamily="18" charset="0"/>
              </a:rPr>
              <a:t>(</a:t>
            </a:r>
            <a:r>
              <a:rPr lang="en-US" sz="2400" i="1" dirty="0" err="1" smtClean="0">
                <a:latin typeface="Georgia" pitchFamily="18" charset="0"/>
              </a:rPr>
              <a:t>W</a:t>
            </a:r>
            <a:r>
              <a:rPr lang="en-US" sz="2400" i="1" baseline="-25000" dirty="0" err="1" smtClean="0">
                <a:latin typeface="Georgia" pitchFamily="18" charset="0"/>
              </a:rPr>
              <a:t>t+s</a:t>
            </a:r>
            <a:r>
              <a:rPr lang="en-US" sz="2400" i="1" dirty="0" smtClean="0">
                <a:latin typeface="Georgia" pitchFamily="18" charset="0"/>
              </a:rPr>
              <a:t> </a:t>
            </a:r>
            <a:r>
              <a:rPr lang="en-US" sz="2400" i="1" dirty="0">
                <a:latin typeface="Georgia" pitchFamily="18" charset="0"/>
              </a:rPr>
              <a:t>| </a:t>
            </a:r>
            <a:r>
              <a:rPr lang="en-US" sz="2400" i="1" dirty="0" err="1">
                <a:latin typeface="Georgia" pitchFamily="18" charset="0"/>
              </a:rPr>
              <a:t>W</a:t>
            </a:r>
            <a:r>
              <a:rPr lang="en-US" sz="2400" i="1" baseline="-25000" dirty="0" err="1">
                <a:latin typeface="Georgia" pitchFamily="18" charset="0"/>
              </a:rPr>
              <a:t>t</a:t>
            </a:r>
            <a:r>
              <a:rPr lang="en-US" sz="2400" i="1" dirty="0">
                <a:latin typeface="Georgia" pitchFamily="18" charset="0"/>
              </a:rPr>
              <a:t>, </a:t>
            </a:r>
            <a:r>
              <a:rPr lang="en-US" sz="2400" i="1" dirty="0" err="1" smtClean="0">
                <a:latin typeface="Georgia" pitchFamily="18" charset="0"/>
              </a:rPr>
              <a:t>ε</a:t>
            </a:r>
            <a:r>
              <a:rPr lang="en-US" sz="2400" i="1" baseline="-25000" dirty="0" err="1" smtClean="0">
                <a:latin typeface="Georgia" pitchFamily="18" charset="0"/>
              </a:rPr>
              <a:t>t</a:t>
            </a:r>
            <a:r>
              <a:rPr lang="en-US" sz="2400" i="1" dirty="0" smtClean="0">
                <a:latin typeface="Georgia" pitchFamily="18" charset="0"/>
              </a:rPr>
              <a:t>)</a:t>
            </a:r>
          </a:p>
          <a:p>
            <a:endParaRPr lang="en-US" sz="2400" dirty="0" smtClean="0">
              <a:latin typeface="Georgia" pitchFamily="18" charset="0"/>
            </a:endParaRPr>
          </a:p>
          <a:p>
            <a:r>
              <a:rPr lang="en-US" sz="2400" dirty="0" smtClean="0">
                <a:latin typeface="Georgia" pitchFamily="18" charset="0"/>
              </a:rPr>
              <a:t>where </a:t>
            </a:r>
            <a:r>
              <a:rPr lang="en-US" sz="2400" i="1" dirty="0" err="1">
                <a:latin typeface="Georgia" pitchFamily="18" charset="0"/>
              </a:rPr>
              <a:t>m</a:t>
            </a:r>
            <a:r>
              <a:rPr lang="en-US" sz="2400" i="1" baseline="30000" dirty="0" err="1">
                <a:latin typeface="Georgia" pitchFamily="18" charset="0"/>
              </a:rPr>
              <a:t>k</a:t>
            </a:r>
            <a:r>
              <a:rPr lang="en-US" sz="2400" dirty="0">
                <a:latin typeface="Georgia" pitchFamily="18" charset="0"/>
              </a:rPr>
              <a:t> represents the </a:t>
            </a:r>
            <a:r>
              <a:rPr lang="en-US" sz="2400" i="1" dirty="0">
                <a:latin typeface="Georgia" pitchFamily="18" charset="0"/>
              </a:rPr>
              <a:t>k</a:t>
            </a:r>
            <a:r>
              <a:rPr lang="en-US" sz="2400" baseline="30000" dirty="0">
                <a:latin typeface="Georgia" pitchFamily="18" charset="0"/>
              </a:rPr>
              <a:t>th</a:t>
            </a:r>
            <a:r>
              <a:rPr lang="en-US" sz="2400" dirty="0">
                <a:latin typeface="Georgia" pitchFamily="18" charset="0"/>
              </a:rPr>
              <a:t> </a:t>
            </a:r>
            <a:r>
              <a:rPr lang="en-US" sz="2400" dirty="0" smtClean="0">
                <a:latin typeface="Georgia" pitchFamily="18" charset="0"/>
              </a:rPr>
              <a:t>moment (e.g., mean </a:t>
            </a:r>
            <a:r>
              <a:rPr lang="en-US" sz="2400" dirty="0">
                <a:latin typeface="Georgia" pitchFamily="18" charset="0"/>
              </a:rPr>
              <a:t>(</a:t>
            </a:r>
            <a:r>
              <a:rPr lang="en-US" sz="2400" i="1" dirty="0">
                <a:latin typeface="Georgia" pitchFamily="18" charset="0"/>
              </a:rPr>
              <a:t>k</a:t>
            </a:r>
            <a:r>
              <a:rPr lang="en-US" sz="2400" dirty="0">
                <a:latin typeface="Georgia" pitchFamily="18" charset="0"/>
              </a:rPr>
              <a:t>=1), variance (</a:t>
            </a:r>
            <a:r>
              <a:rPr lang="en-US" sz="2400" i="1" dirty="0">
                <a:latin typeface="Georgia" pitchFamily="18" charset="0"/>
              </a:rPr>
              <a:t>k</a:t>
            </a:r>
            <a:r>
              <a:rPr lang="en-US" sz="2400" dirty="0">
                <a:latin typeface="Georgia" pitchFamily="18" charset="0"/>
              </a:rPr>
              <a:t> =2</a:t>
            </a:r>
            <a:r>
              <a:rPr lang="en-US" sz="2400" dirty="0" smtClean="0">
                <a:latin typeface="Georgia" pitchFamily="18" charset="0"/>
              </a:rPr>
              <a:t>), </a:t>
            </a:r>
            <a:r>
              <a:rPr lang="en-US" sz="2400" dirty="0" err="1">
                <a:latin typeface="Georgia" pitchFamily="18" charset="0"/>
              </a:rPr>
              <a:t>skewness</a:t>
            </a:r>
            <a:r>
              <a:rPr lang="en-US" sz="2400" dirty="0">
                <a:latin typeface="Georgia" pitchFamily="18" charset="0"/>
              </a:rPr>
              <a:t> (</a:t>
            </a:r>
            <a:r>
              <a:rPr lang="en-US" sz="2400" i="1" dirty="0">
                <a:latin typeface="Georgia" pitchFamily="18" charset="0"/>
              </a:rPr>
              <a:t>k</a:t>
            </a:r>
            <a:r>
              <a:rPr lang="en-US" sz="2400" dirty="0">
                <a:latin typeface="Georgia" pitchFamily="18" charset="0"/>
              </a:rPr>
              <a:t> =3</a:t>
            </a:r>
            <a:r>
              <a:rPr lang="en-US" sz="2400" dirty="0" smtClean="0">
                <a:latin typeface="Georgia" pitchFamily="18" charset="0"/>
              </a:rPr>
              <a:t>), etc.</a:t>
            </a:r>
          </a:p>
          <a:p>
            <a:r>
              <a:rPr lang="en-US" sz="2400" i="1" dirty="0" err="1" smtClean="0">
                <a:latin typeface="Georgia" pitchFamily="18" charset="0"/>
              </a:rPr>
              <a:t>W</a:t>
            </a:r>
            <a:r>
              <a:rPr lang="en-US" sz="2400" i="1" baseline="-25000" dirty="0" err="1" smtClean="0">
                <a:latin typeface="Georgia" pitchFamily="18" charset="0"/>
              </a:rPr>
              <a:t>t</a:t>
            </a:r>
            <a:r>
              <a:rPr lang="en-US" sz="2400" dirty="0">
                <a:latin typeface="Georgia" pitchFamily="18" charset="0"/>
              </a:rPr>
              <a:t> </a:t>
            </a:r>
            <a:r>
              <a:rPr lang="en-US" sz="2400" dirty="0" smtClean="0">
                <a:latin typeface="Georgia" pitchFamily="18" charset="0"/>
              </a:rPr>
              <a:t>is well-being at the beginning of period t</a:t>
            </a:r>
          </a:p>
          <a:p>
            <a:r>
              <a:rPr lang="en-US" sz="2400" i="1" dirty="0" err="1" smtClean="0">
                <a:latin typeface="Georgia" pitchFamily="18" charset="0"/>
              </a:rPr>
              <a:t>ε</a:t>
            </a:r>
            <a:r>
              <a:rPr lang="en-US" sz="2400" i="1" baseline="-25000" dirty="0" err="1" smtClean="0">
                <a:latin typeface="Georgia" pitchFamily="18" charset="0"/>
              </a:rPr>
              <a:t>t</a:t>
            </a:r>
            <a:r>
              <a:rPr lang="en-US" sz="2400" i="1" baseline="-25000" dirty="0" smtClean="0">
                <a:latin typeface="Georgia" pitchFamily="18" charset="0"/>
              </a:rPr>
              <a:t> </a:t>
            </a:r>
            <a:r>
              <a:rPr lang="en-US" sz="2400" dirty="0" smtClean="0">
                <a:latin typeface="Georgia" pitchFamily="18" charset="0"/>
              </a:rPr>
              <a:t> is an exogenous disturbance (scalar or vector) during period </a:t>
            </a:r>
            <a:r>
              <a:rPr lang="en-US" sz="2400" dirty="0">
                <a:latin typeface="Georgia" pitchFamily="18" charset="0"/>
              </a:rPr>
              <a:t>t</a:t>
            </a:r>
          </a:p>
          <a:p>
            <a:endParaRPr lang="en-US" sz="2400" b="1" dirty="0" smtClean="0">
              <a:latin typeface="Georgia" pitchFamily="18" charset="0"/>
            </a:endParaRPr>
          </a:p>
          <a:p>
            <a:r>
              <a:rPr lang="en-US" sz="2400" dirty="0" smtClean="0">
                <a:latin typeface="Georgia" pitchFamily="18" charset="0"/>
              </a:rPr>
              <a:t>These moment functions</a:t>
            </a:r>
            <a:r>
              <a:rPr lang="en-US" sz="2400" dirty="0">
                <a:latin typeface="Georgia" pitchFamily="18" charset="0"/>
              </a:rPr>
              <a:t> describe</a:t>
            </a:r>
            <a:r>
              <a:rPr lang="en-US" sz="2400" dirty="0" smtClean="0">
                <a:latin typeface="Georgia" pitchFamily="18" charset="0"/>
              </a:rPr>
              <a:t> quite generally, albeit </a:t>
            </a:r>
            <a:r>
              <a:rPr lang="en-US" sz="2400" dirty="0">
                <a:latin typeface="Georgia" pitchFamily="18" charset="0"/>
              </a:rPr>
              <a:t>in reduced </a:t>
            </a:r>
            <a:r>
              <a:rPr lang="en-US" sz="2400" dirty="0" smtClean="0">
                <a:latin typeface="Georgia" pitchFamily="18" charset="0"/>
              </a:rPr>
              <a:t>form, the stochastic conditional dynamics of well-being.</a:t>
            </a: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itle 5"/>
          <p:cNvSpPr txBox="1">
            <a:spLocks/>
          </p:cNvSpPr>
          <p:nvPr/>
        </p:nvSpPr>
        <p:spPr bwMode="auto">
          <a:xfrm>
            <a:off x="4724400" y="152400"/>
            <a:ext cx="42672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Toward a Theory</a:t>
            </a:r>
            <a:endParaRPr lang="en-US" sz="30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2255080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TextBox 1"/>
              <p:cNvSpPr txBox="1"/>
              <p:nvPr/>
            </p:nvSpPr>
            <p:spPr>
              <a:xfrm>
                <a:off x="381000" y="5830876"/>
                <a:ext cx="8382000" cy="1015663"/>
              </a:xfrm>
              <a:prstGeom prst="rect">
                <a:avLst/>
              </a:prstGeom>
              <a:noFill/>
            </p:spPr>
            <p:txBody>
              <a:bodyPr wrap="square" rtlCol="0">
                <a:spAutoFit/>
              </a:bodyPr>
              <a:lstStyle/>
              <a:p>
                <a:r>
                  <a:rPr lang="en-US" sz="2000" dirty="0" smtClean="0">
                    <a:latin typeface="Georgia" pitchFamily="18" charset="0"/>
                  </a:rPr>
                  <a:t>Noncontroversially: NPZ &gt;&gt; CPZ &gt;&gt; HEZ </a:t>
                </a:r>
              </a:p>
              <a:p>
                <a:r>
                  <a:rPr lang="en-US" sz="2000" dirty="0" smtClean="0">
                    <a:latin typeface="Georgia" pitchFamily="18" charset="0"/>
                  </a:rPr>
                  <a:t>Those </a:t>
                </a:r>
                <a14:m>
                  <m:oMath xmlns:m="http://schemas.openxmlformats.org/officeDocument/2006/math">
                    <m:r>
                      <a:rPr lang="en-US" sz="2000" i="1" dirty="0" smtClean="0">
                        <a:latin typeface="Cambria Math"/>
                        <a:ea typeface="Cambria Math"/>
                      </a:rPr>
                      <m:t>∈</m:t>
                    </m:r>
                  </m:oMath>
                </a14:m>
                <a:r>
                  <a:rPr lang="en-US" sz="2000" dirty="0" smtClean="0">
                    <a:latin typeface="Georgia" pitchFamily="18" charset="0"/>
                  </a:rPr>
                  <a:t>{CPZ,HEZ} are chronically poor in expectation(</a:t>
                </a:r>
                <a:r>
                  <a:rPr lang="en-US" sz="2000" i="1" dirty="0" smtClean="0">
                    <a:latin typeface="Georgia" pitchFamily="18" charset="0"/>
                  </a:rPr>
                  <a:t>m</a:t>
                </a:r>
                <a:r>
                  <a:rPr lang="en-US" sz="2000" i="1" baseline="30000" dirty="0" smtClean="0">
                    <a:latin typeface="Georgia" pitchFamily="18" charset="0"/>
                  </a:rPr>
                  <a:t>1</a:t>
                </a:r>
                <a:r>
                  <a:rPr lang="en-US" sz="2000" i="1" dirty="0" smtClean="0">
                    <a:latin typeface="Georgia" pitchFamily="18" charset="0"/>
                  </a:rPr>
                  <a:t>(W</a:t>
                </a:r>
                <a:r>
                  <a:rPr lang="en-US" sz="2000" i="1" baseline="-25000" dirty="0" smtClean="0">
                    <a:latin typeface="Georgia" pitchFamily="18" charset="0"/>
                    <a:sym typeface="Symbol"/>
                  </a:rPr>
                  <a:t></a:t>
                </a:r>
                <a:r>
                  <a:rPr lang="en-US" sz="2000" i="1" dirty="0" smtClean="0">
                    <a:latin typeface="Georgia" pitchFamily="18" charset="0"/>
                  </a:rPr>
                  <a:t>|</a:t>
                </a:r>
                <a:r>
                  <a:rPr lang="en-US" sz="2000" i="1" dirty="0" err="1" smtClean="0">
                    <a:latin typeface="Georgia" pitchFamily="18" charset="0"/>
                  </a:rPr>
                  <a:t>W</a:t>
                </a:r>
                <a:r>
                  <a:rPr lang="en-US" sz="2000" i="1" baseline="-25000" dirty="0" err="1" smtClean="0">
                    <a:latin typeface="Georgia" pitchFamily="18" charset="0"/>
                  </a:rPr>
                  <a:t>t</a:t>
                </a:r>
                <a:r>
                  <a:rPr lang="en-US" sz="2000" i="1" dirty="0">
                    <a:latin typeface="Georgia" pitchFamily="18" charset="0"/>
                  </a:rPr>
                  <a:t>, </a:t>
                </a:r>
                <a:r>
                  <a:rPr lang="en-US" sz="2000" i="1" dirty="0" err="1">
                    <a:latin typeface="Georgia" pitchFamily="18" charset="0"/>
                  </a:rPr>
                  <a:t>ε</a:t>
                </a:r>
                <a:r>
                  <a:rPr lang="en-US" sz="2000" i="1" baseline="-25000" dirty="0" err="1">
                    <a:latin typeface="Georgia" pitchFamily="18" charset="0"/>
                  </a:rPr>
                  <a:t>t</a:t>
                </a:r>
                <a:r>
                  <a:rPr lang="en-US" sz="2000" i="1" dirty="0" smtClean="0">
                    <a:latin typeface="Georgia" pitchFamily="18" charset="0"/>
                  </a:rPr>
                  <a:t>)</a:t>
                </a:r>
                <a:r>
                  <a:rPr lang="en-US" sz="2000" dirty="0" smtClean="0">
                    <a:latin typeface="Georgia" pitchFamily="18" charset="0"/>
                  </a:rPr>
                  <a:t>&lt;</a:t>
                </a:r>
                <a:r>
                  <a:rPr lang="en-US" sz="2000" u="sng" dirty="0" smtClean="0">
                    <a:latin typeface="Georgia" pitchFamily="18" charset="0"/>
                  </a:rPr>
                  <a:t>p</a:t>
                </a:r>
                <a:r>
                  <a:rPr lang="en-US" sz="2000" dirty="0" smtClean="0">
                    <a:latin typeface="Georgia" pitchFamily="18" charset="0"/>
                  </a:rPr>
                  <a:t>)</a:t>
                </a:r>
              </a:p>
              <a:p>
                <a:r>
                  <a:rPr lang="en-US" sz="2000" dirty="0" smtClean="0">
                    <a:latin typeface="Georgia" pitchFamily="18" charset="0"/>
                  </a:rPr>
                  <a:t>The CEF reflects </a:t>
                </a:r>
                <a:r>
                  <a:rPr lang="en-US" sz="2000" dirty="0" err="1" smtClean="0">
                    <a:latin typeface="Georgia" pitchFamily="18" charset="0"/>
                  </a:rPr>
                  <a:t>indiv</a:t>
                </a:r>
                <a:r>
                  <a:rPr lang="en-US" sz="2000" dirty="0" smtClean="0">
                    <a:latin typeface="Georgia" pitchFamily="18" charset="0"/>
                  </a:rPr>
                  <a:t>/collective behaviors (agency/power) w/n system</a:t>
                </a:r>
                <a:endParaRPr lang="en-US" sz="2000" dirty="0">
                  <a:latin typeface="Georgia"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1000" y="5830876"/>
                <a:ext cx="8382000" cy="1015663"/>
              </a:xfrm>
              <a:prstGeom prst="rect">
                <a:avLst/>
              </a:prstGeom>
              <a:blipFill rotWithShape="1">
                <a:blip r:embed="rId3"/>
                <a:stretch>
                  <a:fillRect l="-800" t="-3614" r="-727" b="-9639"/>
                </a:stretch>
              </a:blipFill>
            </p:spPr>
            <p:txBody>
              <a:bodyPr/>
              <a:lstStyle/>
              <a:p>
                <a:r>
                  <a:rPr lang="en-US">
                    <a:noFill/>
                  </a:rPr>
                  <a:t> </a:t>
                </a:r>
              </a:p>
            </p:txBody>
          </p:sp>
        </mc:Fallback>
      </mc:AlternateContent>
      <p:sp>
        <p:nvSpPr>
          <p:cNvPr id="6" name="Title 5"/>
          <p:cNvSpPr txBox="1">
            <a:spLocks/>
          </p:cNvSpPr>
          <p:nvPr/>
        </p:nvSpPr>
        <p:spPr bwMode="auto">
          <a:xfrm>
            <a:off x="4724400" y="152400"/>
            <a:ext cx="4267200" cy="990600"/>
          </a:xfrm>
          <a:prstGeom prst="rect">
            <a:avLst/>
          </a:prstGeom>
          <a:noFill/>
          <a:ln w="9525">
            <a:noFill/>
            <a:miter lim="800000"/>
            <a:headEnd/>
            <a:tailEnd/>
          </a:ln>
        </p:spPr>
        <p:txBody>
          <a:bodyPr anchor="ctr"/>
          <a:lstStyle/>
          <a:p>
            <a:pPr algn="r" eaLnBrk="0" hangingPunct="0">
              <a:defRPr/>
            </a:pPr>
            <a:r>
              <a:rPr lang="en-US" sz="3000" b="1" kern="0" dirty="0" smtClean="0">
                <a:solidFill>
                  <a:schemeClr val="bg1"/>
                </a:solidFill>
                <a:latin typeface="Georgia" pitchFamily="18" charset="0"/>
                <a:ea typeface="+mj-ea"/>
                <a:cs typeface="+mj-cs"/>
              </a:rPr>
              <a:t>Toward a Theory</a:t>
            </a:r>
            <a:endParaRPr lang="en-US" sz="3000" kern="0" dirty="0">
              <a:solidFill>
                <a:schemeClr val="bg1"/>
              </a:solidFill>
              <a:latin typeface="Georgia" pitchFamily="18" charset="0"/>
              <a:ea typeface="+mj-ea"/>
              <a:cs typeface="+mj-cs"/>
            </a:endParaRPr>
          </a:p>
        </p:txBody>
      </p:sp>
      <p:sp>
        <p:nvSpPr>
          <p:cNvPr id="3" name="Rectangle 2"/>
          <p:cNvSpPr/>
          <p:nvPr/>
        </p:nvSpPr>
        <p:spPr>
          <a:xfrm>
            <a:off x="304800" y="981075"/>
            <a:ext cx="8534400" cy="830997"/>
          </a:xfrm>
          <a:prstGeom prst="rect">
            <a:avLst/>
          </a:prstGeom>
        </p:spPr>
        <p:txBody>
          <a:bodyPr wrap="square">
            <a:spAutoFit/>
          </a:bodyPr>
          <a:lstStyle/>
          <a:p>
            <a:pPr algn="ctr"/>
            <a:r>
              <a:rPr lang="en-US" sz="2400" b="1" dirty="0" smtClean="0">
                <a:latin typeface="Georgia" pitchFamily="18" charset="0"/>
              </a:rPr>
              <a:t>Ex: Expected </a:t>
            </a:r>
            <a:r>
              <a:rPr lang="en-US" sz="2400" b="1" dirty="0">
                <a:latin typeface="Georgia" pitchFamily="18" charset="0"/>
              </a:rPr>
              <a:t>well-being dynamics with multiple stable </a:t>
            </a:r>
            <a:r>
              <a:rPr lang="en-US" sz="2400" b="1" dirty="0" smtClean="0">
                <a:latin typeface="Georgia" pitchFamily="18" charset="0"/>
              </a:rPr>
              <a:t>states </a:t>
            </a:r>
            <a:r>
              <a:rPr lang="en-US" sz="2400" dirty="0" smtClean="0">
                <a:latin typeface="Georgia" pitchFamily="18" charset="0"/>
              </a:rPr>
              <a:t>(</a:t>
            </a:r>
            <a:r>
              <a:rPr lang="en-US" sz="2400" i="1" dirty="0" smtClean="0">
                <a:latin typeface="Georgia" pitchFamily="18" charset="0"/>
              </a:rPr>
              <a:t>m</a:t>
            </a:r>
            <a:r>
              <a:rPr lang="en-US" sz="2400" i="1" baseline="30000" dirty="0" smtClean="0">
                <a:latin typeface="Georgia" pitchFamily="18" charset="0"/>
              </a:rPr>
              <a:t>1</a:t>
            </a:r>
            <a:r>
              <a:rPr lang="en-US" sz="2400" i="1" dirty="0" smtClean="0">
                <a:latin typeface="Georgia" pitchFamily="18" charset="0"/>
              </a:rPr>
              <a:t>(</a:t>
            </a:r>
            <a:r>
              <a:rPr lang="en-US" sz="2400" i="1" dirty="0" err="1" smtClean="0">
                <a:latin typeface="Georgia" pitchFamily="18" charset="0"/>
              </a:rPr>
              <a:t>W</a:t>
            </a:r>
            <a:r>
              <a:rPr lang="en-US" sz="2400" i="1" baseline="-25000" dirty="0" err="1" smtClean="0">
                <a:latin typeface="Georgia" pitchFamily="18" charset="0"/>
              </a:rPr>
              <a:t>t+s</a:t>
            </a:r>
            <a:r>
              <a:rPr lang="en-US" sz="2400" i="1" dirty="0" smtClean="0">
                <a:latin typeface="Georgia" pitchFamily="18" charset="0"/>
              </a:rPr>
              <a:t> </a:t>
            </a:r>
            <a:r>
              <a:rPr lang="en-US" sz="2400" i="1" dirty="0">
                <a:latin typeface="Georgia" pitchFamily="18" charset="0"/>
              </a:rPr>
              <a:t>| </a:t>
            </a:r>
            <a:r>
              <a:rPr lang="en-US" sz="2400" i="1" dirty="0" err="1">
                <a:latin typeface="Georgia" pitchFamily="18" charset="0"/>
              </a:rPr>
              <a:t>W</a:t>
            </a:r>
            <a:r>
              <a:rPr lang="en-US" sz="2400" i="1" baseline="-25000" dirty="0" err="1">
                <a:latin typeface="Georgia" pitchFamily="18" charset="0"/>
              </a:rPr>
              <a:t>t</a:t>
            </a:r>
            <a:r>
              <a:rPr lang="en-US" sz="2400" i="1" dirty="0">
                <a:latin typeface="Georgia" pitchFamily="18" charset="0"/>
              </a:rPr>
              <a:t>, </a:t>
            </a:r>
            <a:r>
              <a:rPr lang="en-US" sz="2400" i="1" dirty="0" err="1">
                <a:latin typeface="Georgia" pitchFamily="18" charset="0"/>
              </a:rPr>
              <a:t>ε</a:t>
            </a:r>
            <a:r>
              <a:rPr lang="en-US" sz="2400" i="1" baseline="-25000" dirty="0" err="1">
                <a:latin typeface="Georgia" pitchFamily="18" charset="0"/>
              </a:rPr>
              <a:t>t</a:t>
            </a:r>
            <a:r>
              <a:rPr lang="en-US" sz="2400" i="1" dirty="0" smtClean="0">
                <a:latin typeface="Georgia" pitchFamily="18" charset="0"/>
              </a:rPr>
              <a:t>) )</a:t>
            </a:r>
            <a:r>
              <a:rPr lang="en-US" sz="2400" b="1" dirty="0" smtClean="0">
                <a:latin typeface="Georgia" pitchFamily="18" charset="0"/>
              </a:rPr>
              <a:t> and thresholds T1,T2</a:t>
            </a:r>
            <a:endParaRPr lang="en-US" sz="2400" b="1" dirty="0">
              <a:latin typeface="Georgia" pitchFamily="18" charset="0"/>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119620"/>
            <a:ext cx="6585828" cy="449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3806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pportunity104October2008">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Opportunity104October2008</Template>
  <TotalTime>13948</TotalTime>
  <Words>1397</Words>
  <Application>Microsoft Office PowerPoint</Application>
  <PresentationFormat>On-screen Show (4:3)</PresentationFormat>
  <Paragraphs>197</Paragraphs>
  <Slides>26</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Calibri</vt:lpstr>
      <vt:lpstr>Cambria</vt:lpstr>
      <vt:lpstr>Cambria Math</vt:lpstr>
      <vt:lpstr>Georgia</vt:lpstr>
      <vt:lpstr>Symbol</vt:lpstr>
      <vt:lpstr>Times New Roman</vt:lpstr>
      <vt:lpstr>Opportunity104October2008</vt:lpstr>
      <vt:lpstr>Custom Design</vt:lpstr>
      <vt:lpstr>1_Custom Design</vt:lpstr>
      <vt:lpstr>Christopher B. Barrett Charles H. Dyson School of Applied Economics &amp; Management Cornell University  J.W. Lecture at the University of Georgia November 19,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CALS</dc:creator>
  <cp:lastModifiedBy>Chris Barrett</cp:lastModifiedBy>
  <cp:revision>715</cp:revision>
  <cp:lastPrinted>2012-10-16T03:05:11Z</cp:lastPrinted>
  <dcterms:created xsi:type="dcterms:W3CDTF">2010-06-02T17:17:22Z</dcterms:created>
  <dcterms:modified xsi:type="dcterms:W3CDTF">2015-11-08T00:19:07Z</dcterms:modified>
</cp:coreProperties>
</file>